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yriad Condensed" panose="020B0604020202020204" charset="0"/>
      <p:regular r:id="rId28"/>
    </p:embeddedFont>
    <p:embeddedFont>
      <p:font typeface="Myriad Condensed Bold" panose="020B0604020202020204" charset="0"/>
      <p:regular r:id="rId29"/>
    </p:embeddedFont>
    <p:embeddedFont>
      <p:font typeface="Myriad Condensed Bold Italics" panose="020B0604020202020204" charset="0"/>
      <p:regular r:id="rId30"/>
    </p:embeddedFont>
    <p:embeddedFont>
      <p:font typeface="Myriad Condensed Italics" panose="020B0604020202020204" charset="0"/>
      <p:regular r:id="rId31"/>
    </p:embeddedFont>
    <p:embeddedFont>
      <p:font typeface="Rockwell Bold" panose="02060803030505020403" pitchFamily="18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86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svg"/><Relationship Id="rId7" Type="http://schemas.openxmlformats.org/officeDocument/2006/relationships/image" Target="../media/image3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966699">
            <a:off x="-4099420" y="-2842086"/>
            <a:ext cx="8733235" cy="7724987"/>
            <a:chOff x="0" y="0"/>
            <a:chExt cx="11644313" cy="10299983"/>
          </a:xfrm>
        </p:grpSpPr>
        <p:sp>
          <p:nvSpPr>
            <p:cNvPr id="3" name="Freeform 3"/>
            <p:cNvSpPr/>
            <p:nvPr/>
          </p:nvSpPr>
          <p:spPr>
            <a:xfrm rot="-8177652">
              <a:off x="350300" y="2687207"/>
              <a:ext cx="9753600" cy="4925568"/>
            </a:xfrm>
            <a:custGeom>
              <a:avLst/>
              <a:gdLst/>
              <a:ahLst/>
              <a:cxnLst/>
              <a:rect l="l" t="t" r="r" b="b"/>
              <a:pathLst>
                <a:path w="9753600" h="4925568">
                  <a:moveTo>
                    <a:pt x="0" y="0"/>
                  </a:moveTo>
                  <a:lnTo>
                    <a:pt x="9753600" y="0"/>
                  </a:lnTo>
                  <a:lnTo>
                    <a:pt x="9753600" y="4925568"/>
                  </a:lnTo>
                  <a:lnTo>
                    <a:pt x="0" y="492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2574853">
              <a:off x="5732176" y="4387846"/>
              <a:ext cx="4899676" cy="4899676"/>
            </a:xfrm>
            <a:custGeom>
              <a:avLst/>
              <a:gdLst/>
              <a:ahLst/>
              <a:cxnLst/>
              <a:rect l="l" t="t" r="r" b="b"/>
              <a:pathLst>
                <a:path w="4899676" h="4899676">
                  <a:moveTo>
                    <a:pt x="0" y="0"/>
                  </a:moveTo>
                  <a:lnTo>
                    <a:pt x="4899676" y="0"/>
                  </a:lnTo>
                  <a:lnTo>
                    <a:pt x="4899676" y="4899676"/>
                  </a:lnTo>
                  <a:lnTo>
                    <a:pt x="0" y="489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855500" y="1178005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4656081" y="6577102"/>
            <a:ext cx="3855278" cy="3358414"/>
          </a:xfrm>
          <a:custGeom>
            <a:avLst/>
            <a:gdLst/>
            <a:ahLst/>
            <a:cxnLst/>
            <a:rect l="l" t="t" r="r" b="b"/>
            <a:pathLst>
              <a:path w="3855278" h="3358414">
                <a:moveTo>
                  <a:pt x="0" y="0"/>
                </a:moveTo>
                <a:lnTo>
                  <a:pt x="3855279" y="0"/>
                </a:lnTo>
                <a:lnTo>
                  <a:pt x="3855279" y="3358414"/>
                </a:lnTo>
                <a:lnTo>
                  <a:pt x="0" y="33584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366" b="-842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411219" y="7540494"/>
            <a:ext cx="4953442" cy="1431631"/>
          </a:xfrm>
          <a:custGeom>
            <a:avLst/>
            <a:gdLst/>
            <a:ahLst/>
            <a:cxnLst/>
            <a:rect l="l" t="t" r="r" b="b"/>
            <a:pathLst>
              <a:path w="4953442" h="1431631">
                <a:moveTo>
                  <a:pt x="0" y="0"/>
                </a:moveTo>
                <a:lnTo>
                  <a:pt x="4953441" y="0"/>
                </a:lnTo>
                <a:lnTo>
                  <a:pt x="4953441" y="1431631"/>
                </a:lnTo>
                <a:lnTo>
                  <a:pt x="0" y="14316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63980" y="423847"/>
            <a:ext cx="15760041" cy="4586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35"/>
              </a:lnSpc>
            </a:pPr>
            <a:r>
              <a:rPr lang="en-US" sz="17538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Handle </a:t>
            </a:r>
          </a:p>
          <a:p>
            <a:pPr algn="ctr">
              <a:lnSpc>
                <a:spcPts val="16135"/>
              </a:lnSpc>
            </a:pPr>
            <a:r>
              <a:rPr lang="en-US" sz="17538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with Care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8025" y="4574632"/>
            <a:ext cx="16151951" cy="281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6199" i="1" spc="-216">
                <a:solidFill>
                  <a:srgbClr val="000000"/>
                </a:solidFill>
                <a:latin typeface="Myriad Condensed Italics"/>
                <a:ea typeface="Myriad Condensed Italics"/>
                <a:cs typeface="Myriad Condensed Italics"/>
                <a:sym typeface="Myriad Condensed Italics"/>
              </a:rPr>
              <a:t>An initiative to support vulnerable children through simple communication, and partnerships between law enforcement and educators </a:t>
            </a:r>
          </a:p>
          <a:p>
            <a:pPr marL="0" lvl="0" indent="0" algn="ctr">
              <a:lnSpc>
                <a:spcPts val="7067"/>
              </a:lnSpc>
            </a:pPr>
            <a:endParaRPr lang="en-US" sz="6199" i="1" spc="-216">
              <a:solidFill>
                <a:srgbClr val="000000"/>
              </a:solidFill>
              <a:latin typeface="Myriad Condensed Italics"/>
              <a:ea typeface="Myriad Condensed Italics"/>
              <a:cs typeface="Myriad Condensed Italics"/>
              <a:sym typeface="Myriad Condensed Italics"/>
            </a:endParaRPr>
          </a:p>
        </p:txBody>
      </p:sp>
      <p:grpSp>
        <p:nvGrpSpPr>
          <p:cNvPr id="10" name="Group 10"/>
          <p:cNvGrpSpPr/>
          <p:nvPr/>
        </p:nvGrpSpPr>
        <p:grpSpPr>
          <a:xfrm rot="-9505590">
            <a:off x="13743251" y="-2482885"/>
            <a:ext cx="8733235" cy="7724987"/>
            <a:chOff x="0" y="0"/>
            <a:chExt cx="11644313" cy="10299983"/>
          </a:xfrm>
        </p:grpSpPr>
        <p:sp>
          <p:nvSpPr>
            <p:cNvPr id="11" name="Freeform 11"/>
            <p:cNvSpPr/>
            <p:nvPr/>
          </p:nvSpPr>
          <p:spPr>
            <a:xfrm rot="-8177652">
              <a:off x="350300" y="2687207"/>
              <a:ext cx="9753600" cy="4925568"/>
            </a:xfrm>
            <a:custGeom>
              <a:avLst/>
              <a:gdLst/>
              <a:ahLst/>
              <a:cxnLst/>
              <a:rect l="l" t="t" r="r" b="b"/>
              <a:pathLst>
                <a:path w="9753600" h="4925568">
                  <a:moveTo>
                    <a:pt x="0" y="0"/>
                  </a:moveTo>
                  <a:lnTo>
                    <a:pt x="9753600" y="0"/>
                  </a:lnTo>
                  <a:lnTo>
                    <a:pt x="9753600" y="4925568"/>
                  </a:lnTo>
                  <a:lnTo>
                    <a:pt x="0" y="4925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574853">
              <a:off x="5732176" y="4387846"/>
              <a:ext cx="4899676" cy="4899676"/>
            </a:xfrm>
            <a:custGeom>
              <a:avLst/>
              <a:gdLst/>
              <a:ahLst/>
              <a:cxnLst/>
              <a:rect l="l" t="t" r="r" b="b"/>
              <a:pathLst>
                <a:path w="4899676" h="4899676">
                  <a:moveTo>
                    <a:pt x="0" y="0"/>
                  </a:moveTo>
                  <a:lnTo>
                    <a:pt x="4899676" y="0"/>
                  </a:lnTo>
                  <a:lnTo>
                    <a:pt x="4899676" y="4899676"/>
                  </a:lnTo>
                  <a:lnTo>
                    <a:pt x="0" y="489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855500" y="1178005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6742075" y="-750139"/>
            <a:ext cx="2633016" cy="2676509"/>
          </a:xfrm>
          <a:custGeom>
            <a:avLst/>
            <a:gdLst/>
            <a:ahLst/>
            <a:cxnLst/>
            <a:rect l="l" t="t" r="r" b="b"/>
            <a:pathLst>
              <a:path w="2633016" h="2676509">
                <a:moveTo>
                  <a:pt x="2633016" y="0"/>
                </a:moveTo>
                <a:lnTo>
                  <a:pt x="0" y="0"/>
                </a:lnTo>
                <a:lnTo>
                  <a:pt x="0" y="2676509"/>
                </a:lnTo>
                <a:lnTo>
                  <a:pt x="2633016" y="2676509"/>
                </a:lnTo>
                <a:lnTo>
                  <a:pt x="26330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4815470" y="-2993725"/>
            <a:ext cx="2668529" cy="10242068"/>
            <a:chOff x="0" y="0"/>
            <a:chExt cx="2354580" cy="90371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9037103"/>
            </a:xfrm>
            <a:custGeom>
              <a:avLst/>
              <a:gdLst/>
              <a:ahLst/>
              <a:cxnLst/>
              <a:rect l="l" t="t" r="r" b="b"/>
              <a:pathLst>
                <a:path w="2353310" h="9037103">
                  <a:moveTo>
                    <a:pt x="784860" y="8969793"/>
                  </a:moveTo>
                  <a:cubicBezTo>
                    <a:pt x="905510" y="9010433"/>
                    <a:pt x="1042670" y="9037103"/>
                    <a:pt x="1177290" y="9037103"/>
                  </a:cubicBezTo>
                  <a:cubicBezTo>
                    <a:pt x="1311910" y="9037103"/>
                    <a:pt x="1441450" y="9014243"/>
                    <a:pt x="1560830" y="8973603"/>
                  </a:cubicBezTo>
                  <a:cubicBezTo>
                    <a:pt x="1563370" y="8972333"/>
                    <a:pt x="1565910" y="8972333"/>
                    <a:pt x="1568450" y="8971063"/>
                  </a:cubicBezTo>
                  <a:cubicBezTo>
                    <a:pt x="2016760" y="8808503"/>
                    <a:pt x="2346960" y="8379243"/>
                    <a:pt x="2353310" y="78586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7852599"/>
                  </a:lnTo>
                  <a:cubicBezTo>
                    <a:pt x="6350" y="8381783"/>
                    <a:pt x="331470" y="8811043"/>
                    <a:pt x="784860" y="8969793"/>
                  </a:cubicBezTo>
                  <a:close/>
                </a:path>
              </a:pathLst>
            </a:custGeom>
            <a:solidFill>
              <a:srgbClr val="83BC45">
                <a:alpha val="53725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0804001" y="2803001"/>
            <a:ext cx="2668529" cy="10242068"/>
            <a:chOff x="0" y="0"/>
            <a:chExt cx="2354580" cy="90371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9037103"/>
            </a:xfrm>
            <a:custGeom>
              <a:avLst/>
              <a:gdLst/>
              <a:ahLst/>
              <a:cxnLst/>
              <a:rect l="l" t="t" r="r" b="b"/>
              <a:pathLst>
                <a:path w="2353310" h="9037103">
                  <a:moveTo>
                    <a:pt x="784860" y="8969793"/>
                  </a:moveTo>
                  <a:cubicBezTo>
                    <a:pt x="905510" y="9010433"/>
                    <a:pt x="1042670" y="9037103"/>
                    <a:pt x="1177290" y="9037103"/>
                  </a:cubicBezTo>
                  <a:cubicBezTo>
                    <a:pt x="1311910" y="9037103"/>
                    <a:pt x="1441450" y="9014243"/>
                    <a:pt x="1560830" y="8973603"/>
                  </a:cubicBezTo>
                  <a:cubicBezTo>
                    <a:pt x="1563370" y="8972333"/>
                    <a:pt x="1565910" y="8972333"/>
                    <a:pt x="1568450" y="8971063"/>
                  </a:cubicBezTo>
                  <a:cubicBezTo>
                    <a:pt x="2016760" y="8808503"/>
                    <a:pt x="2346960" y="8379243"/>
                    <a:pt x="2353310" y="78586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7852599"/>
                  </a:lnTo>
                  <a:cubicBezTo>
                    <a:pt x="6350" y="8381783"/>
                    <a:pt x="331470" y="8811043"/>
                    <a:pt x="784860" y="8969793"/>
                  </a:cubicBezTo>
                  <a:close/>
                </a:path>
              </a:pathLst>
            </a:custGeom>
            <a:solidFill>
              <a:srgbClr val="3E97B5">
                <a:alpha val="53725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28700" y="4988095"/>
            <a:ext cx="5587333" cy="3722561"/>
          </a:xfrm>
          <a:custGeom>
            <a:avLst/>
            <a:gdLst/>
            <a:ahLst/>
            <a:cxnLst/>
            <a:rect l="l" t="t" r="r" b="b"/>
            <a:pathLst>
              <a:path w="5587333" h="3722561">
                <a:moveTo>
                  <a:pt x="0" y="0"/>
                </a:moveTo>
                <a:lnTo>
                  <a:pt x="5587333" y="0"/>
                </a:lnTo>
                <a:lnTo>
                  <a:pt x="5587333" y="3722561"/>
                </a:lnTo>
                <a:lnTo>
                  <a:pt x="0" y="3722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45568" y="1466662"/>
            <a:ext cx="5195764" cy="3461677"/>
          </a:xfrm>
          <a:custGeom>
            <a:avLst/>
            <a:gdLst/>
            <a:ahLst/>
            <a:cxnLst/>
            <a:rect l="l" t="t" r="r" b="b"/>
            <a:pathLst>
              <a:path w="5195764" h="3461677">
                <a:moveTo>
                  <a:pt x="0" y="0"/>
                </a:moveTo>
                <a:lnTo>
                  <a:pt x="5195764" y="0"/>
                </a:lnTo>
                <a:lnTo>
                  <a:pt x="5195764" y="3461677"/>
                </a:lnTo>
                <a:lnTo>
                  <a:pt x="0" y="34616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38591" y="962025"/>
            <a:ext cx="8939279" cy="94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8"/>
              </a:lnSpc>
            </a:pPr>
            <a:r>
              <a:rPr lang="en-US" sz="5800" b="1">
                <a:solidFill>
                  <a:srgbClr val="13224B"/>
                </a:solidFill>
                <a:latin typeface="Rockwell Bold"/>
                <a:ea typeface="Rockwell Bold"/>
                <a:cs typeface="Rockwell Bold"/>
                <a:sym typeface="Rockwell Bold"/>
              </a:rPr>
              <a:t>Before Handle with Care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20021" y="6782701"/>
            <a:ext cx="8939279" cy="94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8"/>
              </a:lnSpc>
            </a:pPr>
            <a:r>
              <a:rPr lang="en-US" sz="5800" b="1">
                <a:solidFill>
                  <a:srgbClr val="13224B"/>
                </a:solidFill>
                <a:latin typeface="Rockwell Bold"/>
                <a:ea typeface="Rockwell Bold"/>
                <a:cs typeface="Rockwell Bold"/>
                <a:sym typeface="Rockwell Bold"/>
              </a:rPr>
              <a:t>After Handle with Care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8591" y="1856999"/>
            <a:ext cx="8939279" cy="111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7"/>
              </a:lnSpc>
            </a:pPr>
            <a:r>
              <a:rPr lang="en-US" sz="3700">
                <a:solidFill>
                  <a:srgbClr val="13224B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Staying After School- Works for accountability but may not teach self-regulation.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20021" y="7677674"/>
            <a:ext cx="8939279" cy="111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7"/>
              </a:lnSpc>
            </a:pPr>
            <a:r>
              <a:rPr lang="en-US" sz="3700">
                <a:solidFill>
                  <a:srgbClr val="13224B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Have a </a:t>
            </a:r>
            <a:r>
              <a:rPr lang="en-US" sz="3700" i="1">
                <a:solidFill>
                  <a:srgbClr val="13224B"/>
                </a:solidFill>
                <a:latin typeface="Myriad Condensed Italics"/>
                <a:ea typeface="Myriad Condensed Italics"/>
                <a:cs typeface="Myriad Condensed Italics"/>
                <a:sym typeface="Myriad Condensed Italics"/>
              </a:rPr>
              <a:t>one-on-one discussion</a:t>
            </a:r>
            <a:r>
              <a:rPr lang="en-US" sz="3700">
                <a:solidFill>
                  <a:srgbClr val="13224B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 with the student about their behavior and how it impacted others.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84615" y="-1403642"/>
            <a:ext cx="4081661" cy="4545487"/>
          </a:xfrm>
          <a:custGeom>
            <a:avLst/>
            <a:gdLst/>
            <a:ahLst/>
            <a:cxnLst/>
            <a:rect l="l" t="t" r="r" b="b"/>
            <a:pathLst>
              <a:path w="4081661" h="4545487">
                <a:moveTo>
                  <a:pt x="0" y="0"/>
                </a:moveTo>
                <a:lnTo>
                  <a:pt x="4081661" y="0"/>
                </a:lnTo>
                <a:lnTo>
                  <a:pt x="4081661" y="4545486"/>
                </a:lnTo>
                <a:lnTo>
                  <a:pt x="0" y="4545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26228" y="6373362"/>
            <a:ext cx="4081661" cy="4545487"/>
          </a:xfrm>
          <a:custGeom>
            <a:avLst/>
            <a:gdLst/>
            <a:ahLst/>
            <a:cxnLst/>
            <a:rect l="l" t="t" r="r" b="b"/>
            <a:pathLst>
              <a:path w="4081661" h="4545487">
                <a:moveTo>
                  <a:pt x="0" y="0"/>
                </a:moveTo>
                <a:lnTo>
                  <a:pt x="4081661" y="0"/>
                </a:lnTo>
                <a:lnTo>
                  <a:pt x="4081661" y="4545487"/>
                </a:lnTo>
                <a:lnTo>
                  <a:pt x="0" y="4545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27093" y="2317847"/>
            <a:ext cx="14441511" cy="4368703"/>
            <a:chOff x="0" y="0"/>
            <a:chExt cx="3803526" cy="11506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03526" cy="1150605"/>
            </a:xfrm>
            <a:custGeom>
              <a:avLst/>
              <a:gdLst/>
              <a:ahLst/>
              <a:cxnLst/>
              <a:rect l="l" t="t" r="r" b="b"/>
              <a:pathLst>
                <a:path w="3803526" h="1150605">
                  <a:moveTo>
                    <a:pt x="0" y="0"/>
                  </a:moveTo>
                  <a:lnTo>
                    <a:pt x="3803526" y="0"/>
                  </a:lnTo>
                  <a:lnTo>
                    <a:pt x="3803526" y="1150605"/>
                  </a:lnTo>
                  <a:lnTo>
                    <a:pt x="0" y="1150605"/>
                  </a:lnTo>
                  <a:close/>
                </a:path>
              </a:pathLst>
            </a:custGeom>
            <a:solidFill>
              <a:srgbClr val="006B96">
                <a:alpha val="52941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03526" cy="1188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12069" y="2266999"/>
            <a:ext cx="14071558" cy="429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Research shows that children who experience trauma are significantly more likely to face school discipline. Each additional Adverse Childhood Experience (ACE) increases a preschooler’s risk of suspension or expulsion by 80%, and children with four or more ACEs are 32 times more likely to be labeled with behavioral issues. Before programs like Handle With Care, many students were punished for trauma-driven distress rather than supported with understanding.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6209989" y="8065149"/>
            <a:ext cx="2633016" cy="2676509"/>
          </a:xfrm>
          <a:custGeom>
            <a:avLst/>
            <a:gdLst/>
            <a:ahLst/>
            <a:cxnLst/>
            <a:rect l="l" t="t" r="r" b="b"/>
            <a:pathLst>
              <a:path w="2633016" h="2676509">
                <a:moveTo>
                  <a:pt x="2633017" y="0"/>
                </a:moveTo>
                <a:lnTo>
                  <a:pt x="0" y="0"/>
                </a:lnTo>
                <a:lnTo>
                  <a:pt x="0" y="2676509"/>
                </a:lnTo>
                <a:lnTo>
                  <a:pt x="2633017" y="2676509"/>
                </a:lnTo>
                <a:lnTo>
                  <a:pt x="26330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586694"/>
            <a:ext cx="9644606" cy="3017472"/>
            <a:chOff x="0" y="0"/>
            <a:chExt cx="12859474" cy="4023296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4418089" y="-4418089"/>
              <a:ext cx="4023296" cy="12859474"/>
              <a:chOff x="0" y="0"/>
              <a:chExt cx="2354580" cy="752583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353310" cy="752583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7525835">
                    <a:moveTo>
                      <a:pt x="784860" y="7458525"/>
                    </a:moveTo>
                    <a:cubicBezTo>
                      <a:pt x="905510" y="7499165"/>
                      <a:pt x="1042670" y="7525835"/>
                      <a:pt x="1177290" y="7525835"/>
                    </a:cubicBezTo>
                    <a:cubicBezTo>
                      <a:pt x="1311910" y="7525835"/>
                      <a:pt x="1441450" y="7502975"/>
                      <a:pt x="1560830" y="7462335"/>
                    </a:cubicBezTo>
                    <a:cubicBezTo>
                      <a:pt x="1563370" y="7461065"/>
                      <a:pt x="1565910" y="7461065"/>
                      <a:pt x="1568450" y="7459795"/>
                    </a:cubicBezTo>
                    <a:cubicBezTo>
                      <a:pt x="2016760" y="7297235"/>
                      <a:pt x="2346960" y="6867975"/>
                      <a:pt x="2353310" y="635199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6347144"/>
                    </a:lnTo>
                    <a:cubicBezTo>
                      <a:pt x="6350" y="6870515"/>
                      <a:pt x="331470" y="7299775"/>
                      <a:pt x="784860" y="7458525"/>
                    </a:cubicBezTo>
                    <a:close/>
                  </a:path>
                </a:pathLst>
              </a:custGeom>
              <a:solidFill>
                <a:srgbClr val="3E97B5">
                  <a:alpha val="53725"/>
                </a:srgbClr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485217" y="409195"/>
              <a:ext cx="11771703" cy="3115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39"/>
                </a:lnSpc>
              </a:pPr>
              <a:r>
                <a:rPr lang="en-US" sz="3999" b="1">
                  <a:solidFill>
                    <a:srgbClr val="13224B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“Before </a:t>
              </a:r>
              <a:r>
                <a:rPr lang="en-US" sz="3999" b="1" i="1">
                  <a:solidFill>
                    <a:srgbClr val="13224B"/>
                  </a:solidFill>
                  <a:latin typeface="Myriad Condensed Bold Italics"/>
                  <a:ea typeface="Myriad Condensed Bold Italics"/>
                  <a:cs typeface="Myriad Condensed Bold Italics"/>
                  <a:sym typeface="Myriad Condensed Bold Italics"/>
                </a:rPr>
                <a:t>Handle with Care</a:t>
              </a:r>
              <a:r>
                <a:rPr lang="en-US" sz="3999" b="1">
                  <a:solidFill>
                    <a:srgbClr val="13224B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, we often mistook a child’s bad day for misbehavior. Now, we respond with empathy, reducing disciplinary issues and fostering a more supportive classroom.”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6940085"/>
            <a:ext cx="9644606" cy="3017472"/>
            <a:chOff x="0" y="0"/>
            <a:chExt cx="12859474" cy="4023296"/>
          </a:xfrm>
        </p:grpSpPr>
        <p:grpSp>
          <p:nvGrpSpPr>
            <p:cNvPr id="8" name="Group 8"/>
            <p:cNvGrpSpPr/>
            <p:nvPr/>
          </p:nvGrpSpPr>
          <p:grpSpPr>
            <a:xfrm rot="-5400000">
              <a:off x="4418089" y="-4418089"/>
              <a:ext cx="4023296" cy="12859474"/>
              <a:chOff x="0" y="0"/>
              <a:chExt cx="2354580" cy="752583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353310" cy="752583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7525835">
                    <a:moveTo>
                      <a:pt x="784860" y="7458525"/>
                    </a:moveTo>
                    <a:cubicBezTo>
                      <a:pt x="905510" y="7499165"/>
                      <a:pt x="1042670" y="7525835"/>
                      <a:pt x="1177290" y="7525835"/>
                    </a:cubicBezTo>
                    <a:cubicBezTo>
                      <a:pt x="1311910" y="7525835"/>
                      <a:pt x="1441450" y="7502975"/>
                      <a:pt x="1560830" y="7462335"/>
                    </a:cubicBezTo>
                    <a:cubicBezTo>
                      <a:pt x="1563370" y="7461065"/>
                      <a:pt x="1565910" y="7461065"/>
                      <a:pt x="1568450" y="7459795"/>
                    </a:cubicBezTo>
                    <a:cubicBezTo>
                      <a:pt x="2016760" y="7297235"/>
                      <a:pt x="2346960" y="6867975"/>
                      <a:pt x="2353310" y="635199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6347144"/>
                    </a:lnTo>
                    <a:cubicBezTo>
                      <a:pt x="6350" y="6870515"/>
                      <a:pt x="331470" y="7299775"/>
                      <a:pt x="784860" y="7458525"/>
                    </a:cubicBezTo>
                    <a:close/>
                  </a:path>
                </a:pathLst>
              </a:custGeom>
              <a:solidFill>
                <a:srgbClr val="3E97B5">
                  <a:alpha val="53725"/>
                </a:srgbClr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485217" y="425418"/>
              <a:ext cx="11771703" cy="3115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39"/>
                </a:lnSpc>
              </a:pPr>
              <a:r>
                <a:rPr lang="en-US" sz="3999" b="1">
                  <a:solidFill>
                    <a:srgbClr val="13224B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“As the Handle with Care contact, I’ve seen how awareness transforms support. This program fosters understanding and creates a safer school environment.”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391324" y="3763390"/>
            <a:ext cx="9644606" cy="3017472"/>
            <a:chOff x="0" y="0"/>
            <a:chExt cx="12859474" cy="4023296"/>
          </a:xfrm>
        </p:grpSpPr>
        <p:grpSp>
          <p:nvGrpSpPr>
            <p:cNvPr id="12" name="Group 12"/>
            <p:cNvGrpSpPr/>
            <p:nvPr/>
          </p:nvGrpSpPr>
          <p:grpSpPr>
            <a:xfrm rot="-5400000">
              <a:off x="4418089" y="-4418089"/>
              <a:ext cx="4023296" cy="12859474"/>
              <a:chOff x="0" y="0"/>
              <a:chExt cx="2354580" cy="752583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353310" cy="752583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7525835">
                    <a:moveTo>
                      <a:pt x="784860" y="7458525"/>
                    </a:moveTo>
                    <a:cubicBezTo>
                      <a:pt x="905510" y="7499165"/>
                      <a:pt x="1042670" y="7525835"/>
                      <a:pt x="1177290" y="7525835"/>
                    </a:cubicBezTo>
                    <a:cubicBezTo>
                      <a:pt x="1311910" y="7525835"/>
                      <a:pt x="1441450" y="7502975"/>
                      <a:pt x="1560830" y="7462335"/>
                    </a:cubicBezTo>
                    <a:cubicBezTo>
                      <a:pt x="1563370" y="7461065"/>
                      <a:pt x="1565910" y="7461065"/>
                      <a:pt x="1568450" y="7459795"/>
                    </a:cubicBezTo>
                    <a:cubicBezTo>
                      <a:pt x="2016760" y="7297235"/>
                      <a:pt x="2346960" y="6867975"/>
                      <a:pt x="2353310" y="6351996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6347144"/>
                    </a:lnTo>
                    <a:cubicBezTo>
                      <a:pt x="6350" y="6870515"/>
                      <a:pt x="331470" y="7299775"/>
                      <a:pt x="784860" y="7458525"/>
                    </a:cubicBezTo>
                    <a:close/>
                  </a:path>
                </a:pathLst>
              </a:custGeom>
              <a:solidFill>
                <a:srgbClr val="83BC45">
                  <a:alpha val="53725"/>
                </a:srgbClr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408529" y="800068"/>
              <a:ext cx="11771703" cy="2366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39"/>
                </a:lnSpc>
              </a:pPr>
              <a:r>
                <a:rPr lang="en-US" sz="3999" b="1">
                  <a:solidFill>
                    <a:srgbClr val="13224B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“As a substitute teacher, I often mistook distress for misconduct. Before Handle with Care, I lacked the context to truly support my students. “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85142"/>
            <a:ext cx="15656039" cy="11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7999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Comfort Bags for Kids</a:t>
            </a:r>
          </a:p>
        </p:txBody>
      </p:sp>
      <p:sp>
        <p:nvSpPr>
          <p:cNvPr id="3" name="Freeform 3"/>
          <p:cNvSpPr/>
          <p:nvPr/>
        </p:nvSpPr>
        <p:spPr>
          <a:xfrm>
            <a:off x="497653" y="3294429"/>
            <a:ext cx="8646347" cy="6223749"/>
          </a:xfrm>
          <a:custGeom>
            <a:avLst/>
            <a:gdLst/>
            <a:ahLst/>
            <a:cxnLst/>
            <a:rect l="l" t="t" r="r" b="b"/>
            <a:pathLst>
              <a:path w="8646347" h="6223749">
                <a:moveTo>
                  <a:pt x="0" y="0"/>
                </a:moveTo>
                <a:lnTo>
                  <a:pt x="8646347" y="0"/>
                </a:lnTo>
                <a:lnTo>
                  <a:pt x="8646347" y="6223749"/>
                </a:lnTo>
                <a:lnTo>
                  <a:pt x="0" y="62237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" t="-4428" r="-11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80727" y="3293010"/>
            <a:ext cx="7896378" cy="6225168"/>
          </a:xfrm>
          <a:custGeom>
            <a:avLst/>
            <a:gdLst/>
            <a:ahLst/>
            <a:cxnLst/>
            <a:rect l="l" t="t" r="r" b="b"/>
            <a:pathLst>
              <a:path w="7896378" h="6225168">
                <a:moveTo>
                  <a:pt x="0" y="0"/>
                </a:moveTo>
                <a:lnTo>
                  <a:pt x="7896378" y="0"/>
                </a:lnTo>
                <a:lnTo>
                  <a:pt x="7896378" y="6225168"/>
                </a:lnTo>
                <a:lnTo>
                  <a:pt x="0" y="6225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1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969881" y="2494814"/>
            <a:ext cx="3701891" cy="79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006B96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YOUTH ENGLISH BAG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61182" y="2496233"/>
            <a:ext cx="3735467" cy="79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006B96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YOUTH SPANISH BAG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2798" y="3184454"/>
            <a:ext cx="8531202" cy="6073846"/>
          </a:xfrm>
          <a:custGeom>
            <a:avLst/>
            <a:gdLst/>
            <a:ahLst/>
            <a:cxnLst/>
            <a:rect l="l" t="t" r="r" b="b"/>
            <a:pathLst>
              <a:path w="8531202" h="6073846">
                <a:moveTo>
                  <a:pt x="0" y="0"/>
                </a:moveTo>
                <a:lnTo>
                  <a:pt x="8531202" y="0"/>
                </a:lnTo>
                <a:lnTo>
                  <a:pt x="8531202" y="6073846"/>
                </a:lnTo>
                <a:lnTo>
                  <a:pt x="0" y="6073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5" b="-14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44652" y="3184454"/>
            <a:ext cx="8211351" cy="6073846"/>
          </a:xfrm>
          <a:custGeom>
            <a:avLst/>
            <a:gdLst/>
            <a:ahLst/>
            <a:cxnLst/>
            <a:rect l="l" t="t" r="r" b="b"/>
            <a:pathLst>
              <a:path w="8211351" h="6073846">
                <a:moveTo>
                  <a:pt x="0" y="0"/>
                </a:moveTo>
                <a:lnTo>
                  <a:pt x="8211351" y="0"/>
                </a:lnTo>
                <a:lnTo>
                  <a:pt x="8211351" y="6073846"/>
                </a:lnTo>
                <a:lnTo>
                  <a:pt x="0" y="6073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9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85142"/>
            <a:ext cx="15656039" cy="11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7999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Comfort Bags for Kids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28293" y="2494814"/>
            <a:ext cx="3385066" cy="79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66853A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TEEN ENGLISH BAG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273707" y="2386258"/>
            <a:ext cx="3418642" cy="79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66853A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TEEN SPANISH BAG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68286" y="2999350"/>
            <a:ext cx="10929210" cy="2144150"/>
            <a:chOff x="0" y="0"/>
            <a:chExt cx="2878475" cy="5647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78475" cy="564714"/>
            </a:xfrm>
            <a:custGeom>
              <a:avLst/>
              <a:gdLst/>
              <a:ahLst/>
              <a:cxnLst/>
              <a:rect l="l" t="t" r="r" b="b"/>
              <a:pathLst>
                <a:path w="2878475" h="564714">
                  <a:moveTo>
                    <a:pt x="36127" y="0"/>
                  </a:moveTo>
                  <a:lnTo>
                    <a:pt x="2842348" y="0"/>
                  </a:lnTo>
                  <a:cubicBezTo>
                    <a:pt x="2851930" y="0"/>
                    <a:pt x="2861119" y="3806"/>
                    <a:pt x="2867894" y="10581"/>
                  </a:cubicBezTo>
                  <a:cubicBezTo>
                    <a:pt x="2874669" y="17356"/>
                    <a:pt x="2878475" y="26545"/>
                    <a:pt x="2878475" y="36127"/>
                  </a:cubicBezTo>
                  <a:lnTo>
                    <a:pt x="2878475" y="528588"/>
                  </a:lnTo>
                  <a:cubicBezTo>
                    <a:pt x="2878475" y="538169"/>
                    <a:pt x="2874669" y="547358"/>
                    <a:pt x="2867894" y="554133"/>
                  </a:cubicBezTo>
                  <a:cubicBezTo>
                    <a:pt x="2861119" y="560908"/>
                    <a:pt x="2851930" y="564714"/>
                    <a:pt x="2842348" y="564714"/>
                  </a:cubicBezTo>
                  <a:lnTo>
                    <a:pt x="36127" y="564714"/>
                  </a:lnTo>
                  <a:cubicBezTo>
                    <a:pt x="26545" y="564714"/>
                    <a:pt x="17356" y="560908"/>
                    <a:pt x="10581" y="554133"/>
                  </a:cubicBezTo>
                  <a:cubicBezTo>
                    <a:pt x="3806" y="547358"/>
                    <a:pt x="0" y="538169"/>
                    <a:pt x="0" y="528588"/>
                  </a:cubicBezTo>
                  <a:lnTo>
                    <a:pt x="0" y="36127"/>
                  </a:lnTo>
                  <a:cubicBezTo>
                    <a:pt x="0" y="26545"/>
                    <a:pt x="3806" y="17356"/>
                    <a:pt x="10581" y="10581"/>
                  </a:cubicBezTo>
                  <a:cubicBezTo>
                    <a:pt x="17356" y="3806"/>
                    <a:pt x="26545" y="0"/>
                    <a:pt x="36127" y="0"/>
                  </a:cubicBezTo>
                  <a:close/>
                </a:path>
              </a:pathLst>
            </a:custGeom>
            <a:solidFill>
              <a:srgbClr val="83BC4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78475" cy="6028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27961" y="2849387"/>
            <a:ext cx="11232077" cy="329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URBAN</a:t>
            </a:r>
          </a:p>
          <a:p>
            <a:pPr algn="ctr">
              <a:lnSpc>
                <a:spcPts val="12599"/>
              </a:lnSpc>
            </a:pPr>
            <a:endParaRPr lang="en-US" sz="8999" b="1">
              <a:solidFill>
                <a:srgbClr val="000000"/>
              </a:solidFill>
              <a:latin typeface="Myriad Condensed Bold"/>
              <a:ea typeface="Myriad Condensed Bold"/>
              <a:cs typeface="Myriad Condensed Bold"/>
              <a:sym typeface="Myriad Condensed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230060" y="7018764"/>
            <a:ext cx="7116792" cy="4114800"/>
          </a:xfrm>
          <a:custGeom>
            <a:avLst/>
            <a:gdLst/>
            <a:ahLst/>
            <a:cxnLst/>
            <a:rect l="l" t="t" r="r" b="b"/>
            <a:pathLst>
              <a:path w="7116792" h="4114800">
                <a:moveTo>
                  <a:pt x="0" y="0"/>
                </a:moveTo>
                <a:lnTo>
                  <a:pt x="7116792" y="0"/>
                </a:lnTo>
                <a:lnTo>
                  <a:pt x="7116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08321" y="366394"/>
            <a:ext cx="7116792" cy="4114800"/>
          </a:xfrm>
          <a:custGeom>
            <a:avLst/>
            <a:gdLst/>
            <a:ahLst/>
            <a:cxnLst/>
            <a:rect l="l" t="t" r="r" b="b"/>
            <a:pathLst>
              <a:path w="7116792" h="4114800">
                <a:moveTo>
                  <a:pt x="0" y="0"/>
                </a:moveTo>
                <a:lnTo>
                  <a:pt x="7116792" y="0"/>
                </a:lnTo>
                <a:lnTo>
                  <a:pt x="7116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676275"/>
            <a:ext cx="12003324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Let’s Talk Basics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79395" y="5577787"/>
            <a:ext cx="10929210" cy="2144150"/>
            <a:chOff x="0" y="0"/>
            <a:chExt cx="2878475" cy="5647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78475" cy="564714"/>
            </a:xfrm>
            <a:custGeom>
              <a:avLst/>
              <a:gdLst/>
              <a:ahLst/>
              <a:cxnLst/>
              <a:rect l="l" t="t" r="r" b="b"/>
              <a:pathLst>
                <a:path w="2878475" h="564714">
                  <a:moveTo>
                    <a:pt x="36127" y="0"/>
                  </a:moveTo>
                  <a:lnTo>
                    <a:pt x="2842348" y="0"/>
                  </a:lnTo>
                  <a:cubicBezTo>
                    <a:pt x="2851930" y="0"/>
                    <a:pt x="2861119" y="3806"/>
                    <a:pt x="2867894" y="10581"/>
                  </a:cubicBezTo>
                  <a:cubicBezTo>
                    <a:pt x="2874669" y="17356"/>
                    <a:pt x="2878475" y="26545"/>
                    <a:pt x="2878475" y="36127"/>
                  </a:cubicBezTo>
                  <a:lnTo>
                    <a:pt x="2878475" y="528588"/>
                  </a:lnTo>
                  <a:cubicBezTo>
                    <a:pt x="2878475" y="538169"/>
                    <a:pt x="2874669" y="547358"/>
                    <a:pt x="2867894" y="554133"/>
                  </a:cubicBezTo>
                  <a:cubicBezTo>
                    <a:pt x="2861119" y="560908"/>
                    <a:pt x="2851930" y="564714"/>
                    <a:pt x="2842348" y="564714"/>
                  </a:cubicBezTo>
                  <a:lnTo>
                    <a:pt x="36127" y="564714"/>
                  </a:lnTo>
                  <a:cubicBezTo>
                    <a:pt x="26545" y="564714"/>
                    <a:pt x="17356" y="560908"/>
                    <a:pt x="10581" y="554133"/>
                  </a:cubicBezTo>
                  <a:cubicBezTo>
                    <a:pt x="3806" y="547358"/>
                    <a:pt x="0" y="538169"/>
                    <a:pt x="0" y="528588"/>
                  </a:cubicBezTo>
                  <a:lnTo>
                    <a:pt x="0" y="36127"/>
                  </a:lnTo>
                  <a:cubicBezTo>
                    <a:pt x="0" y="26545"/>
                    <a:pt x="3806" y="17356"/>
                    <a:pt x="10581" y="10581"/>
                  </a:cubicBezTo>
                  <a:cubicBezTo>
                    <a:pt x="17356" y="3806"/>
                    <a:pt x="26545" y="0"/>
                    <a:pt x="36127" y="0"/>
                  </a:cubicBezTo>
                  <a:close/>
                </a:path>
              </a:pathLst>
            </a:custGeom>
            <a:solidFill>
              <a:srgbClr val="3E97B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78475" cy="6028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668286" y="5621162"/>
            <a:ext cx="11232077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RURAL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44281"/>
            <a:ext cx="7475600" cy="2921057"/>
            <a:chOff x="0" y="0"/>
            <a:chExt cx="9967467" cy="3894743"/>
          </a:xfrm>
        </p:grpSpPr>
        <p:grpSp>
          <p:nvGrpSpPr>
            <p:cNvPr id="3" name="Group 3"/>
            <p:cNvGrpSpPr/>
            <p:nvPr/>
          </p:nvGrpSpPr>
          <p:grpSpPr>
            <a:xfrm>
              <a:off x="124525" y="0"/>
              <a:ext cx="9698699" cy="3894743"/>
              <a:chOff x="0" y="0"/>
              <a:chExt cx="1406253" cy="5647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406253" cy="564714"/>
              </a:xfrm>
              <a:custGeom>
                <a:avLst/>
                <a:gdLst/>
                <a:ahLst/>
                <a:cxnLst/>
                <a:rect l="l" t="t" r="r" b="b"/>
                <a:pathLst>
                  <a:path w="1406253" h="564714">
                    <a:moveTo>
                      <a:pt x="73948" y="0"/>
                    </a:moveTo>
                    <a:lnTo>
                      <a:pt x="1332305" y="0"/>
                    </a:lnTo>
                    <a:cubicBezTo>
                      <a:pt x="1373145" y="0"/>
                      <a:pt x="1406253" y="33108"/>
                      <a:pt x="1406253" y="73948"/>
                    </a:cubicBezTo>
                    <a:lnTo>
                      <a:pt x="1406253" y="490766"/>
                    </a:lnTo>
                    <a:cubicBezTo>
                      <a:pt x="1406253" y="531607"/>
                      <a:pt x="1373145" y="564714"/>
                      <a:pt x="1332305" y="564714"/>
                    </a:cubicBezTo>
                    <a:lnTo>
                      <a:pt x="73948" y="564714"/>
                    </a:lnTo>
                    <a:cubicBezTo>
                      <a:pt x="33108" y="564714"/>
                      <a:pt x="0" y="531607"/>
                      <a:pt x="0" y="490766"/>
                    </a:cubicBezTo>
                    <a:lnTo>
                      <a:pt x="0" y="73948"/>
                    </a:lnTo>
                    <a:cubicBezTo>
                      <a:pt x="0" y="33108"/>
                      <a:pt x="33108" y="0"/>
                      <a:pt x="73948" y="0"/>
                    </a:cubicBezTo>
                    <a:close/>
                  </a:path>
                </a:pathLst>
              </a:custGeom>
              <a:solidFill>
                <a:srgbClr val="83BC45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406253" cy="6028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74235"/>
              <a:ext cx="9967467" cy="2881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17"/>
                </a:lnSpc>
              </a:pPr>
              <a:r>
                <a:rPr lang="en-US" sz="7084" b="1">
                  <a:solidFill>
                    <a:srgbClr val="000000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Law Enforcement</a:t>
              </a:r>
            </a:p>
            <a:p>
              <a:pPr algn="ctr">
                <a:lnSpc>
                  <a:spcPts val="6697"/>
                </a:lnSpc>
              </a:pPr>
              <a:r>
                <a:rPr lang="en-US" sz="4784" b="1">
                  <a:solidFill>
                    <a:srgbClr val="000000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(police and sheriff offices)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676275"/>
            <a:ext cx="12003324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Who To Involve?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575555" y="3244281"/>
            <a:ext cx="7475600" cy="2921057"/>
            <a:chOff x="0" y="0"/>
            <a:chExt cx="9967467" cy="3894743"/>
          </a:xfrm>
        </p:grpSpPr>
        <p:grpSp>
          <p:nvGrpSpPr>
            <p:cNvPr id="9" name="Group 9"/>
            <p:cNvGrpSpPr/>
            <p:nvPr/>
          </p:nvGrpSpPr>
          <p:grpSpPr>
            <a:xfrm>
              <a:off x="124525" y="0"/>
              <a:ext cx="9698699" cy="3894743"/>
              <a:chOff x="0" y="0"/>
              <a:chExt cx="1406253" cy="56471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406253" cy="564714"/>
              </a:xfrm>
              <a:custGeom>
                <a:avLst/>
                <a:gdLst/>
                <a:ahLst/>
                <a:cxnLst/>
                <a:rect l="l" t="t" r="r" b="b"/>
                <a:pathLst>
                  <a:path w="1406253" h="564714">
                    <a:moveTo>
                      <a:pt x="73948" y="0"/>
                    </a:moveTo>
                    <a:lnTo>
                      <a:pt x="1332305" y="0"/>
                    </a:lnTo>
                    <a:cubicBezTo>
                      <a:pt x="1373145" y="0"/>
                      <a:pt x="1406253" y="33108"/>
                      <a:pt x="1406253" y="73948"/>
                    </a:cubicBezTo>
                    <a:lnTo>
                      <a:pt x="1406253" y="490766"/>
                    </a:lnTo>
                    <a:cubicBezTo>
                      <a:pt x="1406253" y="531607"/>
                      <a:pt x="1373145" y="564714"/>
                      <a:pt x="1332305" y="564714"/>
                    </a:cubicBezTo>
                    <a:lnTo>
                      <a:pt x="73948" y="564714"/>
                    </a:lnTo>
                    <a:cubicBezTo>
                      <a:pt x="33108" y="564714"/>
                      <a:pt x="0" y="531607"/>
                      <a:pt x="0" y="490766"/>
                    </a:cubicBezTo>
                    <a:lnTo>
                      <a:pt x="0" y="73948"/>
                    </a:lnTo>
                    <a:cubicBezTo>
                      <a:pt x="0" y="33108"/>
                      <a:pt x="33108" y="0"/>
                      <a:pt x="73948" y="0"/>
                    </a:cubicBezTo>
                    <a:close/>
                  </a:path>
                </a:pathLst>
              </a:custGeom>
              <a:solidFill>
                <a:srgbClr val="83BC45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406253" cy="6028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74235"/>
              <a:ext cx="9967467" cy="2882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11"/>
                </a:lnSpc>
              </a:pPr>
              <a:r>
                <a:rPr lang="en-US" sz="7079" b="1">
                  <a:solidFill>
                    <a:srgbClr val="000000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School </a:t>
              </a:r>
            </a:p>
            <a:p>
              <a:pPr algn="ctr">
                <a:lnSpc>
                  <a:spcPts val="6691"/>
                </a:lnSpc>
              </a:pPr>
              <a:r>
                <a:rPr lang="en-US" sz="4779" b="1">
                  <a:solidFill>
                    <a:srgbClr val="000000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(all staff/SRO)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06200" y="6740115"/>
            <a:ext cx="7475600" cy="2921057"/>
            <a:chOff x="0" y="0"/>
            <a:chExt cx="9967467" cy="3894743"/>
          </a:xfrm>
        </p:grpSpPr>
        <p:grpSp>
          <p:nvGrpSpPr>
            <p:cNvPr id="14" name="Group 14"/>
            <p:cNvGrpSpPr/>
            <p:nvPr/>
          </p:nvGrpSpPr>
          <p:grpSpPr>
            <a:xfrm>
              <a:off x="124525" y="0"/>
              <a:ext cx="9698699" cy="3894743"/>
              <a:chOff x="0" y="0"/>
              <a:chExt cx="1406253" cy="56471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406253" cy="564714"/>
              </a:xfrm>
              <a:custGeom>
                <a:avLst/>
                <a:gdLst/>
                <a:ahLst/>
                <a:cxnLst/>
                <a:rect l="l" t="t" r="r" b="b"/>
                <a:pathLst>
                  <a:path w="1406253" h="564714">
                    <a:moveTo>
                      <a:pt x="73948" y="0"/>
                    </a:moveTo>
                    <a:lnTo>
                      <a:pt x="1332305" y="0"/>
                    </a:lnTo>
                    <a:cubicBezTo>
                      <a:pt x="1373145" y="0"/>
                      <a:pt x="1406253" y="33108"/>
                      <a:pt x="1406253" y="73948"/>
                    </a:cubicBezTo>
                    <a:lnTo>
                      <a:pt x="1406253" y="490766"/>
                    </a:lnTo>
                    <a:cubicBezTo>
                      <a:pt x="1406253" y="531607"/>
                      <a:pt x="1373145" y="564714"/>
                      <a:pt x="1332305" y="564714"/>
                    </a:cubicBezTo>
                    <a:lnTo>
                      <a:pt x="73948" y="564714"/>
                    </a:lnTo>
                    <a:cubicBezTo>
                      <a:pt x="33108" y="564714"/>
                      <a:pt x="0" y="531607"/>
                      <a:pt x="0" y="490766"/>
                    </a:cubicBezTo>
                    <a:lnTo>
                      <a:pt x="0" y="73948"/>
                    </a:lnTo>
                    <a:cubicBezTo>
                      <a:pt x="0" y="33108"/>
                      <a:pt x="33108" y="0"/>
                      <a:pt x="73948" y="0"/>
                    </a:cubicBezTo>
                    <a:close/>
                  </a:path>
                </a:pathLst>
              </a:custGeom>
              <a:solidFill>
                <a:srgbClr val="3E97B5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406253" cy="6028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74235"/>
              <a:ext cx="9967467" cy="2881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17"/>
                </a:lnSpc>
              </a:pPr>
              <a:r>
                <a:rPr lang="en-US" sz="7084" b="1">
                  <a:solidFill>
                    <a:srgbClr val="000000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Others?</a:t>
              </a:r>
            </a:p>
            <a:p>
              <a:pPr algn="ctr">
                <a:lnSpc>
                  <a:spcPts val="6697"/>
                </a:lnSpc>
              </a:pPr>
              <a:r>
                <a:rPr lang="en-US" sz="4784" b="1">
                  <a:solidFill>
                    <a:srgbClr val="000000"/>
                  </a:solidFill>
                  <a:latin typeface="Myriad Condensed Bold"/>
                  <a:ea typeface="Myriad Condensed Bold"/>
                  <a:cs typeface="Myriad Condensed Bold"/>
                  <a:sym typeface="Myriad Condensed Bold"/>
                </a:rPr>
                <a:t>(DCFS/counseling/medical)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 rot="6438864">
            <a:off x="16278165" y="-151520"/>
            <a:ext cx="3485276" cy="3878527"/>
            <a:chOff x="0" y="0"/>
            <a:chExt cx="4647035" cy="5171369"/>
          </a:xfrm>
        </p:grpSpPr>
        <p:sp>
          <p:nvSpPr>
            <p:cNvPr id="19" name="Freeform 19"/>
            <p:cNvSpPr/>
            <p:nvPr/>
          </p:nvSpPr>
          <p:spPr>
            <a:xfrm rot="-2574853">
              <a:off x="679453" y="679453"/>
              <a:ext cx="3288128" cy="3288128"/>
            </a:xfrm>
            <a:custGeom>
              <a:avLst/>
              <a:gdLst/>
              <a:ahLst/>
              <a:cxnLst/>
              <a:rect l="l" t="t" r="r" b="b"/>
              <a:pathLst>
                <a:path w="3288128" h="3288128">
                  <a:moveTo>
                    <a:pt x="0" y="0"/>
                  </a:moveTo>
                  <a:lnTo>
                    <a:pt x="3288128" y="0"/>
                  </a:lnTo>
                  <a:lnTo>
                    <a:pt x="3288128" y="3288128"/>
                  </a:lnTo>
                  <a:lnTo>
                    <a:pt x="0" y="3288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2490383"/>
              <a:ext cx="2680986" cy="2680986"/>
            </a:xfrm>
            <a:custGeom>
              <a:avLst/>
              <a:gdLst/>
              <a:ahLst/>
              <a:cxnLst/>
              <a:rect l="l" t="t" r="r" b="b"/>
              <a:pathLst>
                <a:path w="2680986" h="2680986">
                  <a:moveTo>
                    <a:pt x="0" y="0"/>
                  </a:moveTo>
                  <a:lnTo>
                    <a:pt x="2680986" y="0"/>
                  </a:lnTo>
                  <a:lnTo>
                    <a:pt x="2680986" y="2680986"/>
                  </a:lnTo>
                  <a:lnTo>
                    <a:pt x="0" y="2680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6438864">
            <a:off x="-713938" y="7994539"/>
            <a:ext cx="3485276" cy="3878527"/>
            <a:chOff x="0" y="0"/>
            <a:chExt cx="4647035" cy="5171369"/>
          </a:xfrm>
        </p:grpSpPr>
        <p:sp>
          <p:nvSpPr>
            <p:cNvPr id="22" name="Freeform 22"/>
            <p:cNvSpPr/>
            <p:nvPr/>
          </p:nvSpPr>
          <p:spPr>
            <a:xfrm rot="-2574853">
              <a:off x="679453" y="679453"/>
              <a:ext cx="3288128" cy="3288128"/>
            </a:xfrm>
            <a:custGeom>
              <a:avLst/>
              <a:gdLst/>
              <a:ahLst/>
              <a:cxnLst/>
              <a:rect l="l" t="t" r="r" b="b"/>
              <a:pathLst>
                <a:path w="3288128" h="3288128">
                  <a:moveTo>
                    <a:pt x="0" y="0"/>
                  </a:moveTo>
                  <a:lnTo>
                    <a:pt x="3288128" y="0"/>
                  </a:lnTo>
                  <a:lnTo>
                    <a:pt x="3288128" y="3288128"/>
                  </a:lnTo>
                  <a:lnTo>
                    <a:pt x="0" y="3288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2490383"/>
              <a:ext cx="2680986" cy="2680986"/>
            </a:xfrm>
            <a:custGeom>
              <a:avLst/>
              <a:gdLst/>
              <a:ahLst/>
              <a:cxnLst/>
              <a:rect l="l" t="t" r="r" b="b"/>
              <a:pathLst>
                <a:path w="2680986" h="2680986">
                  <a:moveTo>
                    <a:pt x="0" y="0"/>
                  </a:moveTo>
                  <a:lnTo>
                    <a:pt x="2680986" y="0"/>
                  </a:lnTo>
                  <a:lnTo>
                    <a:pt x="2680986" y="2680986"/>
                  </a:lnTo>
                  <a:lnTo>
                    <a:pt x="0" y="2680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27886" y="2024692"/>
            <a:ext cx="3017472" cy="9644606"/>
            <a:chOff x="0" y="0"/>
            <a:chExt cx="2354580" cy="75258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7525835"/>
            </a:xfrm>
            <a:custGeom>
              <a:avLst/>
              <a:gdLst/>
              <a:ahLst/>
              <a:cxnLst/>
              <a:rect l="l" t="t" r="r" b="b"/>
              <a:pathLst>
                <a:path w="2353310" h="7525835">
                  <a:moveTo>
                    <a:pt x="784860" y="7458525"/>
                  </a:moveTo>
                  <a:cubicBezTo>
                    <a:pt x="905510" y="7499165"/>
                    <a:pt x="1042670" y="7525835"/>
                    <a:pt x="1177290" y="7525835"/>
                  </a:cubicBezTo>
                  <a:cubicBezTo>
                    <a:pt x="1311910" y="7525835"/>
                    <a:pt x="1441450" y="7502975"/>
                    <a:pt x="1560830" y="7462335"/>
                  </a:cubicBezTo>
                  <a:cubicBezTo>
                    <a:pt x="1563370" y="7461065"/>
                    <a:pt x="1565910" y="7461065"/>
                    <a:pt x="1568450" y="7459795"/>
                  </a:cubicBezTo>
                  <a:cubicBezTo>
                    <a:pt x="2016760" y="7297235"/>
                    <a:pt x="2346960" y="6867975"/>
                    <a:pt x="2353310" y="6351996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6347144"/>
                  </a:lnTo>
                  <a:cubicBezTo>
                    <a:pt x="6350" y="6870515"/>
                    <a:pt x="331470" y="7299775"/>
                    <a:pt x="784860" y="7458525"/>
                  </a:cubicBezTo>
                  <a:close/>
                </a:path>
              </a:pathLst>
            </a:custGeom>
            <a:solidFill>
              <a:srgbClr val="3E97B5">
                <a:alpha val="53725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49412" y="379898"/>
            <a:ext cx="5880612" cy="3917958"/>
          </a:xfrm>
          <a:custGeom>
            <a:avLst/>
            <a:gdLst/>
            <a:ahLst/>
            <a:cxnLst/>
            <a:rect l="l" t="t" r="r" b="b"/>
            <a:pathLst>
              <a:path w="5880612" h="3917958">
                <a:moveTo>
                  <a:pt x="0" y="0"/>
                </a:moveTo>
                <a:lnTo>
                  <a:pt x="5880612" y="0"/>
                </a:lnTo>
                <a:lnTo>
                  <a:pt x="5880612" y="3917958"/>
                </a:lnTo>
                <a:lnTo>
                  <a:pt x="0" y="3917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15230" y="695273"/>
            <a:ext cx="5629036" cy="3602583"/>
          </a:xfrm>
          <a:custGeom>
            <a:avLst/>
            <a:gdLst/>
            <a:ahLst/>
            <a:cxnLst/>
            <a:rect l="l" t="t" r="r" b="b"/>
            <a:pathLst>
              <a:path w="5629036" h="3602583">
                <a:moveTo>
                  <a:pt x="0" y="0"/>
                </a:moveTo>
                <a:lnTo>
                  <a:pt x="5629037" y="0"/>
                </a:lnTo>
                <a:lnTo>
                  <a:pt x="5629037" y="3602583"/>
                </a:lnTo>
                <a:lnTo>
                  <a:pt x="0" y="3602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1379" y="5500136"/>
            <a:ext cx="6396739" cy="4261827"/>
          </a:xfrm>
          <a:custGeom>
            <a:avLst/>
            <a:gdLst/>
            <a:ahLst/>
            <a:cxnLst/>
            <a:rect l="l" t="t" r="r" b="b"/>
            <a:pathLst>
              <a:path w="6396739" h="4261827">
                <a:moveTo>
                  <a:pt x="0" y="0"/>
                </a:moveTo>
                <a:lnTo>
                  <a:pt x="6396739" y="0"/>
                </a:lnTo>
                <a:lnTo>
                  <a:pt x="6396739" y="4261827"/>
                </a:lnTo>
                <a:lnTo>
                  <a:pt x="0" y="426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2234" y="5442986"/>
            <a:ext cx="8828777" cy="291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9"/>
              </a:lnSpc>
            </a:pPr>
            <a:r>
              <a:rPr lang="en-US" sz="3999" b="1">
                <a:solidFill>
                  <a:srgbClr val="13224B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Handle with Care is expanding statewide, mentoring schools and law enforcement to launch their own programs. Interested communities can connect with Circle of Care and SIU for guidance and support.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52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3981" y="0"/>
            <a:ext cx="14427735" cy="10358357"/>
          </a:xfrm>
          <a:custGeom>
            <a:avLst/>
            <a:gdLst/>
            <a:ahLst/>
            <a:cxnLst/>
            <a:rect l="l" t="t" r="r" b="b"/>
            <a:pathLst>
              <a:path w="14427735" h="10358357">
                <a:moveTo>
                  <a:pt x="0" y="0"/>
                </a:moveTo>
                <a:lnTo>
                  <a:pt x="14427735" y="0"/>
                </a:lnTo>
                <a:lnTo>
                  <a:pt x="14427735" y="10358357"/>
                </a:lnTo>
                <a:lnTo>
                  <a:pt x="0" y="10358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" t="-4952" b="-4713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4628" y="694703"/>
            <a:ext cx="18950058" cy="8079292"/>
          </a:xfrm>
          <a:custGeom>
            <a:avLst/>
            <a:gdLst/>
            <a:ahLst/>
            <a:cxnLst/>
            <a:rect l="l" t="t" r="r" b="b"/>
            <a:pathLst>
              <a:path w="18950058" h="8079292">
                <a:moveTo>
                  <a:pt x="0" y="0"/>
                </a:moveTo>
                <a:lnTo>
                  <a:pt x="18950058" y="0"/>
                </a:lnTo>
                <a:lnTo>
                  <a:pt x="18950058" y="8079292"/>
                </a:lnTo>
                <a:lnTo>
                  <a:pt x="0" y="8079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60547"/>
            <a:ext cx="16280394" cy="151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40"/>
              </a:lnSpc>
            </a:pPr>
            <a:r>
              <a:rPr lang="en-US" sz="9000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What is Handle with Care?</a:t>
            </a:r>
          </a:p>
        </p:txBody>
      </p:sp>
      <p:sp>
        <p:nvSpPr>
          <p:cNvPr id="3" name="Freeform 3"/>
          <p:cNvSpPr/>
          <p:nvPr/>
        </p:nvSpPr>
        <p:spPr>
          <a:xfrm>
            <a:off x="16208536" y="-544892"/>
            <a:ext cx="3096042" cy="3147184"/>
          </a:xfrm>
          <a:custGeom>
            <a:avLst/>
            <a:gdLst/>
            <a:ahLst/>
            <a:cxnLst/>
            <a:rect l="l" t="t" r="r" b="b"/>
            <a:pathLst>
              <a:path w="3096042" h="3147184">
                <a:moveTo>
                  <a:pt x="0" y="0"/>
                </a:moveTo>
                <a:lnTo>
                  <a:pt x="3096042" y="0"/>
                </a:lnTo>
                <a:lnTo>
                  <a:pt x="3096042" y="3147184"/>
                </a:lnTo>
                <a:lnTo>
                  <a:pt x="0" y="314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81787" y="3325851"/>
            <a:ext cx="672658" cy="672658"/>
            <a:chOff x="0" y="0"/>
            <a:chExt cx="896877" cy="89687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96877" cy="896877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6B96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233800" y="233800"/>
              <a:ext cx="429277" cy="429277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3BC45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281787" y="5143500"/>
            <a:ext cx="672658" cy="672658"/>
            <a:chOff x="0" y="0"/>
            <a:chExt cx="896877" cy="896877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96877" cy="896877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6B96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233800" y="233800"/>
              <a:ext cx="429277" cy="429277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3BC45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1281787" y="6766666"/>
            <a:ext cx="672658" cy="672658"/>
            <a:chOff x="0" y="0"/>
            <a:chExt cx="896877" cy="89687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96877" cy="896877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6B96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233800" y="233800"/>
              <a:ext cx="429277" cy="429277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83BC45"/>
              </a:solidFill>
            </p:spPr>
          </p:sp>
        </p:grpSp>
      </p:grpSp>
      <p:sp>
        <p:nvSpPr>
          <p:cNvPr id="19" name="TextBox 19"/>
          <p:cNvSpPr txBox="1"/>
          <p:nvPr/>
        </p:nvSpPr>
        <p:spPr>
          <a:xfrm>
            <a:off x="2250748" y="6637193"/>
            <a:ext cx="12170612" cy="27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>
                <a:solidFill>
                  <a:srgbClr val="13224B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Designated school contact sends out alert to necessary school personnel (no details) to enable implementation of appropriate supports for that child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50748" y="4909916"/>
            <a:ext cx="11176098" cy="94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>
                <a:solidFill>
                  <a:srgbClr val="13224B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Law enforcement notifies specific school contact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50748" y="3092267"/>
            <a:ext cx="11176098" cy="94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4999" b="1">
                <a:solidFill>
                  <a:srgbClr val="13224B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Response to a traumatic event involving a child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235600"/>
            <a:ext cx="8913414" cy="6851001"/>
          </a:xfrm>
          <a:custGeom>
            <a:avLst/>
            <a:gdLst/>
            <a:ahLst/>
            <a:cxnLst/>
            <a:rect l="l" t="t" r="r" b="b"/>
            <a:pathLst>
              <a:path w="8913414" h="6851001">
                <a:moveTo>
                  <a:pt x="0" y="0"/>
                </a:moveTo>
                <a:lnTo>
                  <a:pt x="8913414" y="0"/>
                </a:lnTo>
                <a:lnTo>
                  <a:pt x="8913414" y="6851002"/>
                </a:lnTo>
                <a:lnTo>
                  <a:pt x="0" y="6851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8671" y="191270"/>
            <a:ext cx="8875329" cy="6822613"/>
          </a:xfrm>
          <a:custGeom>
            <a:avLst/>
            <a:gdLst/>
            <a:ahLst/>
            <a:cxnLst/>
            <a:rect l="l" t="t" r="r" b="b"/>
            <a:pathLst>
              <a:path w="8875329" h="6822613">
                <a:moveTo>
                  <a:pt x="0" y="0"/>
                </a:moveTo>
                <a:lnTo>
                  <a:pt x="8875329" y="0"/>
                </a:lnTo>
                <a:lnTo>
                  <a:pt x="8875329" y="6822613"/>
                </a:lnTo>
                <a:lnTo>
                  <a:pt x="0" y="6822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66552" y="2741756"/>
            <a:ext cx="4958605" cy="6028699"/>
          </a:xfrm>
          <a:custGeom>
            <a:avLst/>
            <a:gdLst/>
            <a:ahLst/>
            <a:cxnLst/>
            <a:rect l="l" t="t" r="r" b="b"/>
            <a:pathLst>
              <a:path w="4958605" h="6028699">
                <a:moveTo>
                  <a:pt x="0" y="0"/>
                </a:moveTo>
                <a:lnTo>
                  <a:pt x="4958605" y="0"/>
                </a:lnTo>
                <a:lnTo>
                  <a:pt x="4958605" y="6028699"/>
                </a:lnTo>
                <a:lnTo>
                  <a:pt x="0" y="6028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17818" y="3597014"/>
            <a:ext cx="1036256" cy="941698"/>
          </a:xfrm>
          <a:custGeom>
            <a:avLst/>
            <a:gdLst/>
            <a:ahLst/>
            <a:cxnLst/>
            <a:rect l="l" t="t" r="r" b="b"/>
            <a:pathLst>
              <a:path w="1036256" h="941698">
                <a:moveTo>
                  <a:pt x="0" y="0"/>
                </a:moveTo>
                <a:lnTo>
                  <a:pt x="1036256" y="0"/>
                </a:lnTo>
                <a:lnTo>
                  <a:pt x="1036256" y="941697"/>
                </a:lnTo>
                <a:lnTo>
                  <a:pt x="0" y="941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17818" y="5342337"/>
            <a:ext cx="1036256" cy="941698"/>
          </a:xfrm>
          <a:custGeom>
            <a:avLst/>
            <a:gdLst/>
            <a:ahLst/>
            <a:cxnLst/>
            <a:rect l="l" t="t" r="r" b="b"/>
            <a:pathLst>
              <a:path w="1036256" h="941698">
                <a:moveTo>
                  <a:pt x="0" y="0"/>
                </a:moveTo>
                <a:lnTo>
                  <a:pt x="1036256" y="0"/>
                </a:lnTo>
                <a:lnTo>
                  <a:pt x="1036256" y="941698"/>
                </a:lnTo>
                <a:lnTo>
                  <a:pt x="0" y="941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17818" y="7444975"/>
            <a:ext cx="1036256" cy="941698"/>
          </a:xfrm>
          <a:custGeom>
            <a:avLst/>
            <a:gdLst/>
            <a:ahLst/>
            <a:cxnLst/>
            <a:rect l="l" t="t" r="r" b="b"/>
            <a:pathLst>
              <a:path w="1036256" h="941698">
                <a:moveTo>
                  <a:pt x="0" y="0"/>
                </a:moveTo>
                <a:lnTo>
                  <a:pt x="1036256" y="0"/>
                </a:lnTo>
                <a:lnTo>
                  <a:pt x="1036256" y="941698"/>
                </a:lnTo>
                <a:lnTo>
                  <a:pt x="0" y="941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2296608"/>
            <a:ext cx="10386807" cy="791845"/>
            <a:chOff x="0" y="0"/>
            <a:chExt cx="2735620" cy="2085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35620" cy="208552"/>
            </a:xfrm>
            <a:custGeom>
              <a:avLst/>
              <a:gdLst/>
              <a:ahLst/>
              <a:cxnLst/>
              <a:rect l="l" t="t" r="r" b="b"/>
              <a:pathLst>
                <a:path w="2735620" h="208552">
                  <a:moveTo>
                    <a:pt x="38013" y="0"/>
                  </a:moveTo>
                  <a:lnTo>
                    <a:pt x="2697607" y="0"/>
                  </a:lnTo>
                  <a:cubicBezTo>
                    <a:pt x="2707688" y="0"/>
                    <a:pt x="2717357" y="4005"/>
                    <a:pt x="2724486" y="11134"/>
                  </a:cubicBezTo>
                  <a:cubicBezTo>
                    <a:pt x="2731615" y="18263"/>
                    <a:pt x="2735620" y="27932"/>
                    <a:pt x="2735620" y="38013"/>
                  </a:cubicBezTo>
                  <a:lnTo>
                    <a:pt x="2735620" y="170538"/>
                  </a:lnTo>
                  <a:cubicBezTo>
                    <a:pt x="2735620" y="180620"/>
                    <a:pt x="2731615" y="190289"/>
                    <a:pt x="2724486" y="197418"/>
                  </a:cubicBezTo>
                  <a:cubicBezTo>
                    <a:pt x="2717357" y="204547"/>
                    <a:pt x="2707688" y="208552"/>
                    <a:pt x="2697607" y="208552"/>
                  </a:cubicBezTo>
                  <a:lnTo>
                    <a:pt x="38013" y="208552"/>
                  </a:lnTo>
                  <a:cubicBezTo>
                    <a:pt x="27932" y="208552"/>
                    <a:pt x="18263" y="204547"/>
                    <a:pt x="11134" y="197418"/>
                  </a:cubicBezTo>
                  <a:cubicBezTo>
                    <a:pt x="4005" y="190289"/>
                    <a:pt x="0" y="180620"/>
                    <a:pt x="0" y="170538"/>
                  </a:cubicBezTo>
                  <a:lnTo>
                    <a:pt x="0" y="38013"/>
                  </a:lnTo>
                  <a:cubicBezTo>
                    <a:pt x="0" y="27932"/>
                    <a:pt x="4005" y="18263"/>
                    <a:pt x="11134" y="11134"/>
                  </a:cubicBezTo>
                  <a:cubicBezTo>
                    <a:pt x="18263" y="4005"/>
                    <a:pt x="27932" y="0"/>
                    <a:pt x="38013" y="0"/>
                  </a:cubicBezTo>
                  <a:close/>
                </a:path>
              </a:pathLst>
            </a:custGeom>
            <a:solidFill>
              <a:srgbClr val="006B9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35620" cy="2466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47901" y="388833"/>
            <a:ext cx="12156515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Evaluation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86983" y="2087058"/>
            <a:ext cx="7828598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i="1">
                <a:solidFill>
                  <a:srgbClr val="FFFFFF"/>
                </a:solidFill>
                <a:latin typeface="Myriad Condensed Bold Italics"/>
                <a:ea typeface="Myriad Condensed Bold Italics"/>
                <a:cs typeface="Myriad Condensed Bold Italics"/>
                <a:sym typeface="Myriad Condensed Bold Italics"/>
              </a:rPr>
              <a:t>Please scan and fill out the form to: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32380" y="3582117"/>
            <a:ext cx="8235415" cy="79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Evaluate our presentation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32380" y="7615787"/>
            <a:ext cx="8966472" cy="619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9"/>
              </a:lnSpc>
            </a:pPr>
            <a:r>
              <a:rPr lang="en-US" sz="41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Request Comfort Bags for Kids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32380" y="5361387"/>
            <a:ext cx="9196819" cy="112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9"/>
              </a:lnSpc>
            </a:pPr>
            <a:r>
              <a:rPr lang="en-US" sz="41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Get Handle with Care implementation </a:t>
            </a:r>
          </a:p>
          <a:p>
            <a:pPr algn="l">
              <a:lnSpc>
                <a:spcPts val="3989"/>
              </a:lnSpc>
            </a:pPr>
            <a:r>
              <a:rPr lang="en-US" sz="41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materials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088455" y="4380312"/>
            <a:ext cx="4114800" cy="4114800"/>
            <a:chOff x="0" y="0"/>
            <a:chExt cx="5486400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71008" y="3214760"/>
            <a:ext cx="8488292" cy="325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Liesl Wingert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Program Coordinator- Eastern Region SIU School of Medicine Center for Rural Health and Social Service Development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618-843-4487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lwingert68@siumed.edu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659552" y="6685670"/>
            <a:ext cx="6968896" cy="261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Teri Moore, MBA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Circle of Care Program Planner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217-254-4826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terim@hourhouserecovery.org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3980" y="399296"/>
            <a:ext cx="15760041" cy="297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76"/>
              </a:lnSpc>
            </a:pPr>
            <a:r>
              <a:rPr lang="en-US" sz="17738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Questions?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0728" y="9594850"/>
            <a:ext cx="16826543" cy="37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37"/>
              </a:lnSpc>
              <a:spcBef>
                <a:spcPct val="0"/>
              </a:spcBef>
            </a:pPr>
            <a:r>
              <a:rPr lang="en-US" sz="1953" b="1" i="1" spc="117">
                <a:solidFill>
                  <a:srgbClr val="000000"/>
                </a:solidFill>
                <a:latin typeface="Myriad Condensed Bold Italics"/>
                <a:ea typeface="Myriad Condensed Bold Italics"/>
                <a:cs typeface="Myriad Condensed Bold Italics"/>
                <a:sym typeface="Myriad Condensed Bold Italics"/>
              </a:rPr>
              <a:t> Funding for this program is provided in whole or in part through the Substance Use Prevention, Treatment, and Recovery Block Grant through the American Rescue Plan Act.</a:t>
            </a:r>
            <a:r>
              <a:rPr lang="en-US" sz="1953" i="1" spc="117">
                <a:solidFill>
                  <a:srgbClr val="000000"/>
                </a:solidFill>
                <a:latin typeface="Myriad Condensed Italics"/>
                <a:ea typeface="Myriad Condensed Italics"/>
                <a:cs typeface="Myriad Condensed Italics"/>
                <a:sym typeface="Myriad Condensed Italic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3980" y="3223080"/>
            <a:ext cx="6968896" cy="325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Doug Cochran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Kansas Police Department/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Handle with Care Liaison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217-712-0172</a:t>
            </a:r>
          </a:p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kpddcochran22@gmail.com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5039" y="2703481"/>
            <a:ext cx="1797386" cy="1075164"/>
          </a:xfrm>
          <a:custGeom>
            <a:avLst/>
            <a:gdLst/>
            <a:ahLst/>
            <a:cxnLst/>
            <a:rect l="l" t="t" r="r" b="b"/>
            <a:pathLst>
              <a:path w="1797386" h="1075164">
                <a:moveTo>
                  <a:pt x="0" y="0"/>
                </a:moveTo>
                <a:lnTo>
                  <a:pt x="1797387" y="0"/>
                </a:lnTo>
                <a:lnTo>
                  <a:pt x="1797387" y="1075164"/>
                </a:lnTo>
                <a:lnTo>
                  <a:pt x="0" y="1075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583674"/>
            <a:ext cx="13549308" cy="151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39"/>
              </a:lnSpc>
            </a:pPr>
            <a:r>
              <a:rPr lang="en-US" sz="8999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Why do this?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04610" y="2674906"/>
            <a:ext cx="12723012" cy="817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51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Less trauma for the child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04610" y="5138147"/>
            <a:ext cx="12723012" cy="1493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51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ACE (Adverse Childhood Experience): long-term effects of childhood trauma are proven</a:t>
            </a:r>
          </a:p>
        </p:txBody>
      </p:sp>
      <p:sp>
        <p:nvSpPr>
          <p:cNvPr id="6" name="Freeform 6"/>
          <p:cNvSpPr/>
          <p:nvPr/>
        </p:nvSpPr>
        <p:spPr>
          <a:xfrm>
            <a:off x="1385039" y="5166722"/>
            <a:ext cx="1797386" cy="1075164"/>
          </a:xfrm>
          <a:custGeom>
            <a:avLst/>
            <a:gdLst/>
            <a:ahLst/>
            <a:cxnLst/>
            <a:rect l="l" t="t" r="r" b="b"/>
            <a:pathLst>
              <a:path w="1797386" h="1075164">
                <a:moveTo>
                  <a:pt x="0" y="0"/>
                </a:moveTo>
                <a:lnTo>
                  <a:pt x="1797387" y="0"/>
                </a:lnTo>
                <a:lnTo>
                  <a:pt x="1797387" y="1075163"/>
                </a:lnTo>
                <a:lnTo>
                  <a:pt x="0" y="10751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04610" y="7601387"/>
            <a:ext cx="12723012" cy="2169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55"/>
              </a:lnSpc>
            </a:pPr>
            <a:r>
              <a:rPr lang="en-US" sz="51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PCE (Positive Childhood Experience): experiences in childhood that build a child’s sense of belonging and connection can limit the long-term effects of ACE’s</a:t>
            </a:r>
          </a:p>
        </p:txBody>
      </p:sp>
      <p:sp>
        <p:nvSpPr>
          <p:cNvPr id="8" name="Freeform 8"/>
          <p:cNvSpPr/>
          <p:nvPr/>
        </p:nvSpPr>
        <p:spPr>
          <a:xfrm>
            <a:off x="1385039" y="7629962"/>
            <a:ext cx="1797386" cy="1075164"/>
          </a:xfrm>
          <a:custGeom>
            <a:avLst/>
            <a:gdLst/>
            <a:ahLst/>
            <a:cxnLst/>
            <a:rect l="l" t="t" r="r" b="b"/>
            <a:pathLst>
              <a:path w="1797386" h="1075164">
                <a:moveTo>
                  <a:pt x="0" y="0"/>
                </a:moveTo>
                <a:lnTo>
                  <a:pt x="1797387" y="0"/>
                </a:lnTo>
                <a:lnTo>
                  <a:pt x="1797387" y="1075164"/>
                </a:lnTo>
                <a:lnTo>
                  <a:pt x="0" y="1075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5933943" y="7684708"/>
            <a:ext cx="3096042" cy="3147184"/>
          </a:xfrm>
          <a:custGeom>
            <a:avLst/>
            <a:gdLst/>
            <a:ahLst/>
            <a:cxnLst/>
            <a:rect l="l" t="t" r="r" b="b"/>
            <a:pathLst>
              <a:path w="3096042" h="3147184">
                <a:moveTo>
                  <a:pt x="0" y="0"/>
                </a:moveTo>
                <a:lnTo>
                  <a:pt x="3096043" y="0"/>
                </a:lnTo>
                <a:lnTo>
                  <a:pt x="3096043" y="3147184"/>
                </a:lnTo>
                <a:lnTo>
                  <a:pt x="0" y="31471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9778" y="2607786"/>
            <a:ext cx="1113750" cy="1028700"/>
          </a:xfrm>
          <a:custGeom>
            <a:avLst/>
            <a:gdLst/>
            <a:ahLst/>
            <a:cxnLst/>
            <a:rect l="l" t="t" r="r" b="b"/>
            <a:pathLst>
              <a:path w="1113750" h="1028700">
                <a:moveTo>
                  <a:pt x="0" y="0"/>
                </a:moveTo>
                <a:lnTo>
                  <a:pt x="1113750" y="0"/>
                </a:lnTo>
                <a:lnTo>
                  <a:pt x="111375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609822"/>
            <a:ext cx="15656039" cy="11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7999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Ensuring Safety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96765" y="2677636"/>
            <a:ext cx="1462403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Ensure Scene Safety  </a:t>
            </a:r>
          </a:p>
        </p:txBody>
      </p:sp>
      <p:sp>
        <p:nvSpPr>
          <p:cNvPr id="5" name="Freeform 5"/>
          <p:cNvSpPr/>
          <p:nvPr/>
        </p:nvSpPr>
        <p:spPr>
          <a:xfrm>
            <a:off x="1909778" y="4689782"/>
            <a:ext cx="1113750" cy="1028700"/>
          </a:xfrm>
          <a:custGeom>
            <a:avLst/>
            <a:gdLst/>
            <a:ahLst/>
            <a:cxnLst/>
            <a:rect l="l" t="t" r="r" b="b"/>
            <a:pathLst>
              <a:path w="1113750" h="1028700">
                <a:moveTo>
                  <a:pt x="0" y="0"/>
                </a:moveTo>
                <a:lnTo>
                  <a:pt x="1113750" y="0"/>
                </a:lnTo>
                <a:lnTo>
                  <a:pt x="111375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9778" y="6775757"/>
            <a:ext cx="1113750" cy="1028700"/>
          </a:xfrm>
          <a:custGeom>
            <a:avLst/>
            <a:gdLst/>
            <a:ahLst/>
            <a:cxnLst/>
            <a:rect l="l" t="t" r="r" b="b"/>
            <a:pathLst>
              <a:path w="1113750" h="1028700">
                <a:moveTo>
                  <a:pt x="0" y="0"/>
                </a:moveTo>
                <a:lnTo>
                  <a:pt x="1113750" y="0"/>
                </a:lnTo>
                <a:lnTo>
                  <a:pt x="111375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670511" y="6801724"/>
            <a:ext cx="3485276" cy="3878527"/>
            <a:chOff x="0" y="0"/>
            <a:chExt cx="4647035" cy="5171369"/>
          </a:xfrm>
        </p:grpSpPr>
        <p:sp>
          <p:nvSpPr>
            <p:cNvPr id="8" name="Freeform 8"/>
            <p:cNvSpPr/>
            <p:nvPr/>
          </p:nvSpPr>
          <p:spPr>
            <a:xfrm rot="-2574853">
              <a:off x="679453" y="679453"/>
              <a:ext cx="3288128" cy="3288128"/>
            </a:xfrm>
            <a:custGeom>
              <a:avLst/>
              <a:gdLst/>
              <a:ahLst/>
              <a:cxnLst/>
              <a:rect l="l" t="t" r="r" b="b"/>
              <a:pathLst>
                <a:path w="3288128" h="3288128">
                  <a:moveTo>
                    <a:pt x="0" y="0"/>
                  </a:moveTo>
                  <a:lnTo>
                    <a:pt x="3288128" y="0"/>
                  </a:lnTo>
                  <a:lnTo>
                    <a:pt x="3288128" y="3288128"/>
                  </a:lnTo>
                  <a:lnTo>
                    <a:pt x="0" y="3288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2490383"/>
              <a:ext cx="2680986" cy="2680986"/>
            </a:xfrm>
            <a:custGeom>
              <a:avLst/>
              <a:gdLst/>
              <a:ahLst/>
              <a:cxnLst/>
              <a:rect l="l" t="t" r="r" b="b"/>
              <a:pathLst>
                <a:path w="2680986" h="2680986">
                  <a:moveTo>
                    <a:pt x="0" y="0"/>
                  </a:moveTo>
                  <a:lnTo>
                    <a:pt x="2680986" y="0"/>
                  </a:lnTo>
                  <a:lnTo>
                    <a:pt x="2680986" y="2680986"/>
                  </a:lnTo>
                  <a:lnTo>
                    <a:pt x="0" y="2680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6438864">
            <a:off x="16278165" y="-151520"/>
            <a:ext cx="3485276" cy="3878527"/>
            <a:chOff x="0" y="0"/>
            <a:chExt cx="4647035" cy="5171369"/>
          </a:xfrm>
        </p:grpSpPr>
        <p:sp>
          <p:nvSpPr>
            <p:cNvPr id="11" name="Freeform 11"/>
            <p:cNvSpPr/>
            <p:nvPr/>
          </p:nvSpPr>
          <p:spPr>
            <a:xfrm rot="-2574853">
              <a:off x="679453" y="679453"/>
              <a:ext cx="3288128" cy="3288128"/>
            </a:xfrm>
            <a:custGeom>
              <a:avLst/>
              <a:gdLst/>
              <a:ahLst/>
              <a:cxnLst/>
              <a:rect l="l" t="t" r="r" b="b"/>
              <a:pathLst>
                <a:path w="3288128" h="3288128">
                  <a:moveTo>
                    <a:pt x="0" y="0"/>
                  </a:moveTo>
                  <a:lnTo>
                    <a:pt x="3288128" y="0"/>
                  </a:lnTo>
                  <a:lnTo>
                    <a:pt x="3288128" y="3288128"/>
                  </a:lnTo>
                  <a:lnTo>
                    <a:pt x="0" y="3288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2490383"/>
              <a:ext cx="2680986" cy="2680986"/>
            </a:xfrm>
            <a:custGeom>
              <a:avLst/>
              <a:gdLst/>
              <a:ahLst/>
              <a:cxnLst/>
              <a:rect l="l" t="t" r="r" b="b"/>
              <a:pathLst>
                <a:path w="2680986" h="2680986">
                  <a:moveTo>
                    <a:pt x="0" y="0"/>
                  </a:moveTo>
                  <a:lnTo>
                    <a:pt x="2680986" y="0"/>
                  </a:lnTo>
                  <a:lnTo>
                    <a:pt x="2680986" y="2680986"/>
                  </a:lnTo>
                  <a:lnTo>
                    <a:pt x="0" y="2680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3396765" y="4759633"/>
            <a:ext cx="1462403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Maintain Officer Safety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96765" y="6845608"/>
            <a:ext cx="14624038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Manage suspect, victim, and child interaction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09822"/>
            <a:ext cx="16635763" cy="213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7999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When to Send a HWC </a:t>
            </a:r>
          </a:p>
          <a:p>
            <a:pPr algn="l">
              <a:lnSpc>
                <a:spcPts val="7599"/>
              </a:lnSpc>
            </a:pPr>
            <a:r>
              <a:rPr lang="en-US" sz="7999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Message</a:t>
            </a:r>
          </a:p>
        </p:txBody>
      </p:sp>
      <p:sp>
        <p:nvSpPr>
          <p:cNvPr id="3" name="Freeform 3"/>
          <p:cNvSpPr/>
          <p:nvPr/>
        </p:nvSpPr>
        <p:spPr>
          <a:xfrm>
            <a:off x="14624038" y="0"/>
            <a:ext cx="7116792" cy="4114800"/>
          </a:xfrm>
          <a:custGeom>
            <a:avLst/>
            <a:gdLst/>
            <a:ahLst/>
            <a:cxnLst/>
            <a:rect l="l" t="t" r="r" b="b"/>
            <a:pathLst>
              <a:path w="7116792" h="4114800">
                <a:moveTo>
                  <a:pt x="0" y="0"/>
                </a:moveTo>
                <a:lnTo>
                  <a:pt x="7116792" y="0"/>
                </a:lnTo>
                <a:lnTo>
                  <a:pt x="7116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72109" y="2807416"/>
            <a:ext cx="8109969" cy="102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 b="1" i="1">
                <a:solidFill>
                  <a:srgbClr val="000000"/>
                </a:solidFill>
                <a:latin typeface="Myriad Condensed Bold Italics"/>
                <a:ea typeface="Myriad Condensed Bold Italics"/>
                <a:cs typeface="Myriad Condensed Bold Italics"/>
                <a:sym typeface="Myriad Condensed Bold Italics"/>
              </a:rPr>
              <a:t>Anytime a child is present on a call!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901187" y="4842815"/>
            <a:ext cx="13667735" cy="3884012"/>
            <a:chOff x="0" y="0"/>
            <a:chExt cx="18223647" cy="5178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0313" cy="1080732"/>
            </a:xfrm>
            <a:custGeom>
              <a:avLst/>
              <a:gdLst/>
              <a:ahLst/>
              <a:cxnLst/>
              <a:rect l="l" t="t" r="r" b="b"/>
              <a:pathLst>
                <a:path w="1060313" h="1080732">
                  <a:moveTo>
                    <a:pt x="0" y="0"/>
                  </a:moveTo>
                  <a:lnTo>
                    <a:pt x="1060313" y="0"/>
                  </a:lnTo>
                  <a:lnTo>
                    <a:pt x="1060313" y="1080732"/>
                  </a:lnTo>
                  <a:lnTo>
                    <a:pt x="0" y="108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495551" y="3379"/>
              <a:ext cx="9408246" cy="95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11"/>
                </a:lnSpc>
              </a:pPr>
              <a:r>
                <a:rPr lang="en-US" sz="4008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Arrest of household member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20465" y="1710381"/>
              <a:ext cx="1060313" cy="1080732"/>
            </a:xfrm>
            <a:custGeom>
              <a:avLst/>
              <a:gdLst/>
              <a:ahLst/>
              <a:cxnLst/>
              <a:rect l="l" t="t" r="r" b="b"/>
              <a:pathLst>
                <a:path w="1060313" h="1080732">
                  <a:moveTo>
                    <a:pt x="0" y="0"/>
                  </a:moveTo>
                  <a:lnTo>
                    <a:pt x="1060313" y="0"/>
                  </a:lnTo>
                  <a:lnTo>
                    <a:pt x="1060313" y="1080731"/>
                  </a:lnTo>
                  <a:lnTo>
                    <a:pt x="0" y="1080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554877" y="1713760"/>
              <a:ext cx="11871295" cy="95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11"/>
                </a:lnSpc>
              </a:pPr>
              <a:r>
                <a:rPr lang="en-US" sz="4008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Search warrant served in residence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3764687"/>
              <a:ext cx="1060313" cy="1080732"/>
            </a:xfrm>
            <a:custGeom>
              <a:avLst/>
              <a:gdLst/>
              <a:ahLst/>
              <a:cxnLst/>
              <a:rect l="l" t="t" r="r" b="b"/>
              <a:pathLst>
                <a:path w="1060313" h="1080732">
                  <a:moveTo>
                    <a:pt x="0" y="0"/>
                  </a:moveTo>
                  <a:lnTo>
                    <a:pt x="1060313" y="0"/>
                  </a:lnTo>
                  <a:lnTo>
                    <a:pt x="1060313" y="1080732"/>
                  </a:lnTo>
                  <a:lnTo>
                    <a:pt x="0" y="108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571138" y="3736471"/>
              <a:ext cx="16652509" cy="1442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87"/>
                </a:lnSpc>
              </a:pPr>
              <a:r>
                <a:rPr lang="en-US" sz="4008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Drug/alcohol overdose of someone </a:t>
              </a:r>
            </a:p>
            <a:p>
              <a:pPr algn="l">
                <a:lnSpc>
                  <a:spcPts val="3887"/>
                </a:lnSpc>
              </a:pPr>
              <a:r>
                <a:rPr lang="en-US" sz="4008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in household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52894" y="4422654"/>
            <a:ext cx="11232056" cy="4724334"/>
            <a:chOff x="0" y="0"/>
            <a:chExt cx="14976075" cy="6299112"/>
          </a:xfrm>
        </p:grpSpPr>
        <p:sp>
          <p:nvSpPr>
            <p:cNvPr id="13" name="Freeform 13"/>
            <p:cNvSpPr/>
            <p:nvPr/>
          </p:nvSpPr>
          <p:spPr>
            <a:xfrm>
              <a:off x="20486" y="159980"/>
              <a:ext cx="1061411" cy="1081851"/>
            </a:xfrm>
            <a:custGeom>
              <a:avLst/>
              <a:gdLst/>
              <a:ahLst/>
              <a:cxnLst/>
              <a:rect l="l" t="t" r="r" b="b"/>
              <a:pathLst>
                <a:path w="1061411" h="1081851">
                  <a:moveTo>
                    <a:pt x="0" y="0"/>
                  </a:moveTo>
                  <a:lnTo>
                    <a:pt x="1061411" y="0"/>
                  </a:lnTo>
                  <a:lnTo>
                    <a:pt x="1061411" y="1081851"/>
                  </a:lnTo>
                  <a:lnTo>
                    <a:pt x="0" y="1081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497100" y="19050"/>
              <a:ext cx="13478975" cy="1443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1"/>
                </a:lnSpc>
              </a:pPr>
              <a:r>
                <a:rPr lang="en-US" sz="4012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Death of someone in the </a:t>
              </a:r>
            </a:p>
            <a:p>
              <a:pPr algn="l">
                <a:lnSpc>
                  <a:spcPts val="3891"/>
                </a:lnSpc>
              </a:pPr>
              <a:r>
                <a:rPr lang="en-US" sz="4012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household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961712"/>
              <a:ext cx="1061411" cy="1081851"/>
            </a:xfrm>
            <a:custGeom>
              <a:avLst/>
              <a:gdLst/>
              <a:ahLst/>
              <a:cxnLst/>
              <a:rect l="l" t="t" r="r" b="b"/>
              <a:pathLst>
                <a:path w="1061411" h="1081851">
                  <a:moveTo>
                    <a:pt x="0" y="0"/>
                  </a:moveTo>
                  <a:lnTo>
                    <a:pt x="1061411" y="0"/>
                  </a:lnTo>
                  <a:lnTo>
                    <a:pt x="1061411" y="1081850"/>
                  </a:lnTo>
                  <a:lnTo>
                    <a:pt x="0" y="1081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516121" y="1965252"/>
              <a:ext cx="11158411" cy="960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17"/>
                </a:lnSpc>
              </a:pPr>
              <a:r>
                <a:rPr lang="en-US" sz="4012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Incident of domestic violence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3636553"/>
              <a:ext cx="1061411" cy="1081851"/>
            </a:xfrm>
            <a:custGeom>
              <a:avLst/>
              <a:gdLst/>
              <a:ahLst/>
              <a:cxnLst/>
              <a:rect l="l" t="t" r="r" b="b"/>
              <a:pathLst>
                <a:path w="1061411" h="1081851">
                  <a:moveTo>
                    <a:pt x="0" y="0"/>
                  </a:moveTo>
                  <a:lnTo>
                    <a:pt x="1061411" y="0"/>
                  </a:lnTo>
                  <a:lnTo>
                    <a:pt x="1061411" y="1081851"/>
                  </a:lnTo>
                  <a:lnTo>
                    <a:pt x="0" y="1081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497100" y="3640094"/>
              <a:ext cx="9417988" cy="922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17"/>
                </a:lnSpc>
              </a:pPr>
              <a:r>
                <a:rPr lang="en-US" sz="4012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Physical or sexual abuse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20486" y="5217261"/>
              <a:ext cx="1061411" cy="1081851"/>
            </a:xfrm>
            <a:custGeom>
              <a:avLst/>
              <a:gdLst/>
              <a:ahLst/>
              <a:cxnLst/>
              <a:rect l="l" t="t" r="r" b="b"/>
              <a:pathLst>
                <a:path w="1061411" h="1081851">
                  <a:moveTo>
                    <a:pt x="0" y="0"/>
                  </a:moveTo>
                  <a:lnTo>
                    <a:pt x="1061411" y="0"/>
                  </a:lnTo>
                  <a:lnTo>
                    <a:pt x="1061411" y="1081851"/>
                  </a:lnTo>
                  <a:lnTo>
                    <a:pt x="0" y="10818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497100" y="5212212"/>
              <a:ext cx="9417988" cy="9601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17"/>
                </a:lnSpc>
              </a:pPr>
              <a:r>
                <a:rPr lang="en-US" sz="4012">
                  <a:solidFill>
                    <a:srgbClr val="000000"/>
                  </a:solidFill>
                  <a:latin typeface="Myriad Condensed"/>
                  <a:ea typeface="Myriad Condensed"/>
                  <a:cs typeface="Myriad Condensed"/>
                  <a:sym typeface="Myriad Condensed"/>
                </a:rPr>
                <a:t>Community violence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57985" y="8847643"/>
            <a:ext cx="2010740" cy="2010740"/>
          </a:xfrm>
          <a:custGeom>
            <a:avLst/>
            <a:gdLst/>
            <a:ahLst/>
            <a:cxnLst/>
            <a:rect l="l" t="t" r="r" b="b"/>
            <a:pathLst>
              <a:path w="2010740" h="2010740">
                <a:moveTo>
                  <a:pt x="0" y="0"/>
                </a:moveTo>
                <a:lnTo>
                  <a:pt x="2010739" y="0"/>
                </a:lnTo>
                <a:lnTo>
                  <a:pt x="2010739" y="2010740"/>
                </a:lnTo>
                <a:lnTo>
                  <a:pt x="0" y="201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937129">
            <a:off x="16210748" y="7620499"/>
            <a:ext cx="4154505" cy="2098025"/>
          </a:xfrm>
          <a:custGeom>
            <a:avLst/>
            <a:gdLst/>
            <a:ahLst/>
            <a:cxnLst/>
            <a:rect l="l" t="t" r="r" b="b"/>
            <a:pathLst>
              <a:path w="4154505" h="2098025">
                <a:moveTo>
                  <a:pt x="0" y="0"/>
                </a:moveTo>
                <a:lnTo>
                  <a:pt x="4154504" y="0"/>
                </a:lnTo>
                <a:lnTo>
                  <a:pt x="4154504" y="2098025"/>
                </a:lnTo>
                <a:lnTo>
                  <a:pt x="0" y="2098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2326" y="2877661"/>
            <a:ext cx="2073945" cy="648108"/>
          </a:xfrm>
          <a:custGeom>
            <a:avLst/>
            <a:gdLst/>
            <a:ahLst/>
            <a:cxnLst/>
            <a:rect l="l" t="t" r="r" b="b"/>
            <a:pathLst>
              <a:path w="2073945" h="648108">
                <a:moveTo>
                  <a:pt x="0" y="0"/>
                </a:moveTo>
                <a:lnTo>
                  <a:pt x="2073945" y="0"/>
                </a:lnTo>
                <a:lnTo>
                  <a:pt x="2073945" y="648108"/>
                </a:lnTo>
                <a:lnTo>
                  <a:pt x="0" y="64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609822"/>
            <a:ext cx="15656039" cy="117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99"/>
              </a:lnSpc>
            </a:pPr>
            <a:r>
              <a:rPr lang="en-US" sz="7999" b="1">
                <a:solidFill>
                  <a:srgbClr val="000000"/>
                </a:solidFill>
                <a:latin typeface="Rockwell Bold"/>
                <a:ea typeface="Rockwell Bold"/>
                <a:cs typeface="Rockwell Bold"/>
                <a:sym typeface="Rockwell Bold"/>
              </a:rPr>
              <a:t>Sending the HWC Message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63962" y="4759633"/>
            <a:ext cx="1096007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Message can be sent via email, phone call/text, or 911 dispatch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63962" y="6842432"/>
            <a:ext cx="1096007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Message will be sent to the HWC school contact</a:t>
            </a:r>
          </a:p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(Name) (Age)- Handle with Care</a:t>
            </a:r>
          </a:p>
        </p:txBody>
      </p:sp>
      <p:sp>
        <p:nvSpPr>
          <p:cNvPr id="8" name="Freeform 8"/>
          <p:cNvSpPr/>
          <p:nvPr/>
        </p:nvSpPr>
        <p:spPr>
          <a:xfrm>
            <a:off x="1362326" y="4959658"/>
            <a:ext cx="2073945" cy="648108"/>
          </a:xfrm>
          <a:custGeom>
            <a:avLst/>
            <a:gdLst/>
            <a:ahLst/>
            <a:cxnLst/>
            <a:rect l="l" t="t" r="r" b="b"/>
            <a:pathLst>
              <a:path w="2073945" h="648108">
                <a:moveTo>
                  <a:pt x="0" y="0"/>
                </a:moveTo>
                <a:lnTo>
                  <a:pt x="2073945" y="0"/>
                </a:lnTo>
                <a:lnTo>
                  <a:pt x="2073945" y="648107"/>
                </a:lnTo>
                <a:lnTo>
                  <a:pt x="0" y="6481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2326" y="7041654"/>
            <a:ext cx="2073945" cy="648108"/>
          </a:xfrm>
          <a:custGeom>
            <a:avLst/>
            <a:gdLst/>
            <a:ahLst/>
            <a:cxnLst/>
            <a:rect l="l" t="t" r="r" b="b"/>
            <a:pathLst>
              <a:path w="2073945" h="648108">
                <a:moveTo>
                  <a:pt x="0" y="0"/>
                </a:moveTo>
                <a:lnTo>
                  <a:pt x="2073945" y="0"/>
                </a:lnTo>
                <a:lnTo>
                  <a:pt x="2073945" y="648108"/>
                </a:lnTo>
                <a:lnTo>
                  <a:pt x="0" y="648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63962" y="2179365"/>
            <a:ext cx="10960076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Agency protocol to send “Handle  with Care” message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5794" y="1863952"/>
            <a:ext cx="17236413" cy="6873020"/>
          </a:xfrm>
          <a:custGeom>
            <a:avLst/>
            <a:gdLst/>
            <a:ahLst/>
            <a:cxnLst/>
            <a:rect l="l" t="t" r="r" b="b"/>
            <a:pathLst>
              <a:path w="17236413" h="6873020">
                <a:moveTo>
                  <a:pt x="0" y="0"/>
                </a:moveTo>
                <a:lnTo>
                  <a:pt x="17236412" y="0"/>
                </a:lnTo>
                <a:lnTo>
                  <a:pt x="17236412" y="6873020"/>
                </a:lnTo>
                <a:lnTo>
                  <a:pt x="0" y="687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16361" y="2618539"/>
            <a:ext cx="14255278" cy="515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i="1">
                <a:solidFill>
                  <a:srgbClr val="000000"/>
                </a:solidFill>
                <a:latin typeface="Myriad Condensed Bold Italics"/>
                <a:ea typeface="Myriad Condensed Bold Italics"/>
                <a:cs typeface="Myriad Condensed Bold Italics"/>
                <a:sym typeface="Myriad Condensed Bold Italics"/>
              </a:rPr>
              <a:t>60% of U.S. children have been exposed to violence, crime, or abuse. </a:t>
            </a:r>
          </a:p>
          <a:p>
            <a:pPr algn="ctr">
              <a:lnSpc>
                <a:spcPts val="3639"/>
              </a:lnSpc>
            </a:pPr>
            <a:endParaRPr lang="en-US" sz="5199" b="1" i="1">
              <a:solidFill>
                <a:srgbClr val="000000"/>
              </a:solidFill>
              <a:latin typeface="Myriad Condensed Bold Italics"/>
              <a:ea typeface="Myriad Condensed Bold Italics"/>
              <a:cs typeface="Myriad Condensed Bold Italics"/>
              <a:sym typeface="Myriad Condensed Bold Italics"/>
            </a:endParaRP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Myriad Condensed Bold"/>
                <a:ea typeface="Myriad Condensed Bold"/>
                <a:cs typeface="Myriad Condensed Bold"/>
                <a:sym typeface="Myriad Condensed Bold"/>
              </a:rPr>
              <a:t>These children still have to go to class, carrying a burden of stress/trauma that can interfere with their behavior/grades in schools that aren’t even aware there’s an issue.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6755538" y="-750139"/>
            <a:ext cx="2633016" cy="2676509"/>
          </a:xfrm>
          <a:custGeom>
            <a:avLst/>
            <a:gdLst/>
            <a:ahLst/>
            <a:cxnLst/>
            <a:rect l="l" t="t" r="r" b="b"/>
            <a:pathLst>
              <a:path w="2633016" h="2676509">
                <a:moveTo>
                  <a:pt x="2633017" y="0"/>
                </a:moveTo>
                <a:lnTo>
                  <a:pt x="0" y="0"/>
                </a:lnTo>
                <a:lnTo>
                  <a:pt x="0" y="2676509"/>
                </a:lnTo>
                <a:lnTo>
                  <a:pt x="2633017" y="2676509"/>
                </a:lnTo>
                <a:lnTo>
                  <a:pt x="26330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4815470" y="-2993725"/>
            <a:ext cx="2668529" cy="10242068"/>
            <a:chOff x="0" y="0"/>
            <a:chExt cx="2354580" cy="90371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9037103"/>
            </a:xfrm>
            <a:custGeom>
              <a:avLst/>
              <a:gdLst/>
              <a:ahLst/>
              <a:cxnLst/>
              <a:rect l="l" t="t" r="r" b="b"/>
              <a:pathLst>
                <a:path w="2353310" h="9037103">
                  <a:moveTo>
                    <a:pt x="784860" y="8969793"/>
                  </a:moveTo>
                  <a:cubicBezTo>
                    <a:pt x="905510" y="9010433"/>
                    <a:pt x="1042670" y="9037103"/>
                    <a:pt x="1177290" y="9037103"/>
                  </a:cubicBezTo>
                  <a:cubicBezTo>
                    <a:pt x="1311910" y="9037103"/>
                    <a:pt x="1441450" y="9014243"/>
                    <a:pt x="1560830" y="8973603"/>
                  </a:cubicBezTo>
                  <a:cubicBezTo>
                    <a:pt x="1563370" y="8972333"/>
                    <a:pt x="1565910" y="8972333"/>
                    <a:pt x="1568450" y="8971063"/>
                  </a:cubicBezTo>
                  <a:cubicBezTo>
                    <a:pt x="2016760" y="8808503"/>
                    <a:pt x="2346960" y="8379243"/>
                    <a:pt x="2353310" y="78586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7852599"/>
                  </a:lnTo>
                  <a:cubicBezTo>
                    <a:pt x="6350" y="8381783"/>
                    <a:pt x="331470" y="8811043"/>
                    <a:pt x="784860" y="8969793"/>
                  </a:cubicBezTo>
                  <a:close/>
                </a:path>
              </a:pathLst>
            </a:custGeom>
            <a:solidFill>
              <a:srgbClr val="83BC45">
                <a:alpha val="53725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1602273" y="1727063"/>
            <a:ext cx="5463024" cy="3469020"/>
          </a:xfrm>
          <a:custGeom>
            <a:avLst/>
            <a:gdLst/>
            <a:ahLst/>
            <a:cxnLst/>
            <a:rect l="l" t="t" r="r" b="b"/>
            <a:pathLst>
              <a:path w="5463024" h="3469020">
                <a:moveTo>
                  <a:pt x="0" y="0"/>
                </a:moveTo>
                <a:lnTo>
                  <a:pt x="5463023" y="0"/>
                </a:lnTo>
                <a:lnTo>
                  <a:pt x="5463023" y="3469020"/>
                </a:lnTo>
                <a:lnTo>
                  <a:pt x="0" y="346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8591" y="5814228"/>
            <a:ext cx="5355681" cy="2831816"/>
          </a:xfrm>
          <a:custGeom>
            <a:avLst/>
            <a:gdLst/>
            <a:ahLst/>
            <a:cxnLst/>
            <a:rect l="l" t="t" r="r" b="b"/>
            <a:pathLst>
              <a:path w="5355681" h="2831816">
                <a:moveTo>
                  <a:pt x="0" y="0"/>
                </a:moveTo>
                <a:lnTo>
                  <a:pt x="5355681" y="0"/>
                </a:lnTo>
                <a:lnTo>
                  <a:pt x="5355681" y="2831817"/>
                </a:lnTo>
                <a:lnTo>
                  <a:pt x="0" y="2831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38591" y="962025"/>
            <a:ext cx="8939279" cy="94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8"/>
              </a:lnSpc>
            </a:pPr>
            <a:r>
              <a:rPr lang="en-US" sz="5800" b="1">
                <a:solidFill>
                  <a:srgbClr val="13224B"/>
                </a:solidFill>
                <a:latin typeface="Rockwell Bold"/>
                <a:ea typeface="Rockwell Bold"/>
                <a:cs typeface="Rockwell Bold"/>
                <a:sym typeface="Rockwell Bold"/>
              </a:rPr>
              <a:t>Before Handle with Care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0804001" y="2803001"/>
            <a:ext cx="2668529" cy="10242068"/>
            <a:chOff x="0" y="0"/>
            <a:chExt cx="2354580" cy="90371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3310" cy="9037103"/>
            </a:xfrm>
            <a:custGeom>
              <a:avLst/>
              <a:gdLst/>
              <a:ahLst/>
              <a:cxnLst/>
              <a:rect l="l" t="t" r="r" b="b"/>
              <a:pathLst>
                <a:path w="2353310" h="9037103">
                  <a:moveTo>
                    <a:pt x="784860" y="8969793"/>
                  </a:moveTo>
                  <a:cubicBezTo>
                    <a:pt x="905510" y="9010433"/>
                    <a:pt x="1042670" y="9037103"/>
                    <a:pt x="1177290" y="9037103"/>
                  </a:cubicBezTo>
                  <a:cubicBezTo>
                    <a:pt x="1311910" y="9037103"/>
                    <a:pt x="1441450" y="9014243"/>
                    <a:pt x="1560830" y="8973603"/>
                  </a:cubicBezTo>
                  <a:cubicBezTo>
                    <a:pt x="1563370" y="8972333"/>
                    <a:pt x="1565910" y="8972333"/>
                    <a:pt x="1568450" y="8971063"/>
                  </a:cubicBezTo>
                  <a:cubicBezTo>
                    <a:pt x="2016760" y="8808503"/>
                    <a:pt x="2346960" y="8379243"/>
                    <a:pt x="2353310" y="78586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7852599"/>
                  </a:lnTo>
                  <a:cubicBezTo>
                    <a:pt x="6350" y="8381783"/>
                    <a:pt x="331470" y="8811043"/>
                    <a:pt x="784860" y="8969793"/>
                  </a:cubicBezTo>
                  <a:close/>
                </a:path>
              </a:pathLst>
            </a:custGeom>
            <a:solidFill>
              <a:srgbClr val="3E97B5">
                <a:alpha val="53725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320021" y="6559747"/>
            <a:ext cx="8939279" cy="94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8"/>
              </a:lnSpc>
            </a:pPr>
            <a:r>
              <a:rPr lang="en-US" sz="5800" b="1">
                <a:solidFill>
                  <a:srgbClr val="13224B"/>
                </a:solidFill>
                <a:latin typeface="Rockwell Bold"/>
                <a:ea typeface="Rockwell Bold"/>
                <a:cs typeface="Rockwell Bold"/>
                <a:sym typeface="Rockwell Bold"/>
              </a:rPr>
              <a:t>After Handle with Care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8591" y="1856999"/>
            <a:ext cx="8939279" cy="111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7"/>
              </a:lnSpc>
            </a:pPr>
            <a:r>
              <a:rPr lang="en-US" sz="3700">
                <a:solidFill>
                  <a:srgbClr val="13224B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Taking Away Recess- Can negatively impact students who need movement to self-regulate.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20021" y="7454721"/>
            <a:ext cx="8939279" cy="1632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7"/>
              </a:lnSpc>
            </a:pPr>
            <a:r>
              <a:rPr lang="en-US" sz="3700">
                <a:solidFill>
                  <a:srgbClr val="13224B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Acknowledge emotions: “I see you’re upset. Let’s find a way to fix this together.” Offer space if needed: “Let’s take a break and step outside for a moment.”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>
            <a:off x="16742075" y="-750139"/>
            <a:ext cx="2633016" cy="2676509"/>
          </a:xfrm>
          <a:custGeom>
            <a:avLst/>
            <a:gdLst/>
            <a:ahLst/>
            <a:cxnLst/>
            <a:rect l="l" t="t" r="r" b="b"/>
            <a:pathLst>
              <a:path w="2633016" h="2676509">
                <a:moveTo>
                  <a:pt x="2633016" y="0"/>
                </a:moveTo>
                <a:lnTo>
                  <a:pt x="0" y="0"/>
                </a:lnTo>
                <a:lnTo>
                  <a:pt x="0" y="2676509"/>
                </a:lnTo>
                <a:lnTo>
                  <a:pt x="2633016" y="2676509"/>
                </a:lnTo>
                <a:lnTo>
                  <a:pt x="263301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4815470" y="-2993725"/>
            <a:ext cx="2668529" cy="10242068"/>
            <a:chOff x="0" y="0"/>
            <a:chExt cx="2354580" cy="90371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3310" cy="9037103"/>
            </a:xfrm>
            <a:custGeom>
              <a:avLst/>
              <a:gdLst/>
              <a:ahLst/>
              <a:cxnLst/>
              <a:rect l="l" t="t" r="r" b="b"/>
              <a:pathLst>
                <a:path w="2353310" h="9037103">
                  <a:moveTo>
                    <a:pt x="784860" y="8969793"/>
                  </a:moveTo>
                  <a:cubicBezTo>
                    <a:pt x="905510" y="9010433"/>
                    <a:pt x="1042670" y="9037103"/>
                    <a:pt x="1177290" y="9037103"/>
                  </a:cubicBezTo>
                  <a:cubicBezTo>
                    <a:pt x="1311910" y="9037103"/>
                    <a:pt x="1441450" y="9014243"/>
                    <a:pt x="1560830" y="8973603"/>
                  </a:cubicBezTo>
                  <a:cubicBezTo>
                    <a:pt x="1563370" y="8972333"/>
                    <a:pt x="1565910" y="8972333"/>
                    <a:pt x="1568450" y="8971063"/>
                  </a:cubicBezTo>
                  <a:cubicBezTo>
                    <a:pt x="2016760" y="8808503"/>
                    <a:pt x="2346960" y="8379243"/>
                    <a:pt x="2353310" y="78586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7852599"/>
                  </a:lnTo>
                  <a:cubicBezTo>
                    <a:pt x="6350" y="8381783"/>
                    <a:pt x="331470" y="8811043"/>
                    <a:pt x="784860" y="8969793"/>
                  </a:cubicBezTo>
                  <a:close/>
                </a:path>
              </a:pathLst>
            </a:custGeom>
            <a:solidFill>
              <a:srgbClr val="83BC45">
                <a:alpha val="53725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0804001" y="2803001"/>
            <a:ext cx="2668529" cy="10242068"/>
            <a:chOff x="0" y="0"/>
            <a:chExt cx="2354580" cy="90371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3310" cy="9037103"/>
            </a:xfrm>
            <a:custGeom>
              <a:avLst/>
              <a:gdLst/>
              <a:ahLst/>
              <a:cxnLst/>
              <a:rect l="l" t="t" r="r" b="b"/>
              <a:pathLst>
                <a:path w="2353310" h="9037103">
                  <a:moveTo>
                    <a:pt x="784860" y="8969793"/>
                  </a:moveTo>
                  <a:cubicBezTo>
                    <a:pt x="905510" y="9010433"/>
                    <a:pt x="1042670" y="9037103"/>
                    <a:pt x="1177290" y="9037103"/>
                  </a:cubicBezTo>
                  <a:cubicBezTo>
                    <a:pt x="1311910" y="9037103"/>
                    <a:pt x="1441450" y="9014243"/>
                    <a:pt x="1560830" y="8973603"/>
                  </a:cubicBezTo>
                  <a:cubicBezTo>
                    <a:pt x="1563370" y="8972333"/>
                    <a:pt x="1565910" y="8972333"/>
                    <a:pt x="1568450" y="8971063"/>
                  </a:cubicBezTo>
                  <a:cubicBezTo>
                    <a:pt x="2016760" y="8808503"/>
                    <a:pt x="2346960" y="8379243"/>
                    <a:pt x="2353310" y="7858614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7852599"/>
                  </a:lnTo>
                  <a:cubicBezTo>
                    <a:pt x="6350" y="8381783"/>
                    <a:pt x="331470" y="8811043"/>
                    <a:pt x="784860" y="8969793"/>
                  </a:cubicBezTo>
                  <a:close/>
                </a:path>
              </a:pathLst>
            </a:custGeom>
            <a:solidFill>
              <a:srgbClr val="3E97B5">
                <a:alpha val="53725"/>
              </a:srgbClr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28700" y="5332472"/>
            <a:ext cx="5189249" cy="3463824"/>
          </a:xfrm>
          <a:custGeom>
            <a:avLst/>
            <a:gdLst/>
            <a:ahLst/>
            <a:cxnLst/>
            <a:rect l="l" t="t" r="r" b="b"/>
            <a:pathLst>
              <a:path w="5189249" h="3463824">
                <a:moveTo>
                  <a:pt x="0" y="0"/>
                </a:moveTo>
                <a:lnTo>
                  <a:pt x="5189249" y="0"/>
                </a:lnTo>
                <a:lnTo>
                  <a:pt x="5189249" y="3463824"/>
                </a:lnTo>
                <a:lnTo>
                  <a:pt x="0" y="3463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24565" y="1466662"/>
            <a:ext cx="5195764" cy="3461677"/>
          </a:xfrm>
          <a:custGeom>
            <a:avLst/>
            <a:gdLst/>
            <a:ahLst/>
            <a:cxnLst/>
            <a:rect l="l" t="t" r="r" b="b"/>
            <a:pathLst>
              <a:path w="5195764" h="3461677">
                <a:moveTo>
                  <a:pt x="0" y="0"/>
                </a:moveTo>
                <a:lnTo>
                  <a:pt x="5195764" y="0"/>
                </a:lnTo>
                <a:lnTo>
                  <a:pt x="5195764" y="3461677"/>
                </a:lnTo>
                <a:lnTo>
                  <a:pt x="0" y="34616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38591" y="962025"/>
            <a:ext cx="8939279" cy="94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8"/>
              </a:lnSpc>
            </a:pPr>
            <a:r>
              <a:rPr lang="en-US" sz="5800" b="1">
                <a:solidFill>
                  <a:srgbClr val="13224B"/>
                </a:solidFill>
                <a:latin typeface="Rockwell Bold"/>
                <a:ea typeface="Rockwell Bold"/>
                <a:cs typeface="Rockwell Bold"/>
                <a:sym typeface="Rockwell Bold"/>
              </a:rPr>
              <a:t>Before Handle with Care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20021" y="6782701"/>
            <a:ext cx="8939279" cy="942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8"/>
              </a:lnSpc>
            </a:pPr>
            <a:r>
              <a:rPr lang="en-US" sz="5800" b="1">
                <a:solidFill>
                  <a:srgbClr val="13224B"/>
                </a:solidFill>
                <a:latin typeface="Rockwell Bold"/>
                <a:ea typeface="Rockwell Bold"/>
                <a:cs typeface="Rockwell Bold"/>
                <a:sym typeface="Rockwell Bold"/>
              </a:rPr>
              <a:t>After Handle with Care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8591" y="1856999"/>
            <a:ext cx="8939279" cy="111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7"/>
              </a:lnSpc>
            </a:pPr>
            <a:r>
              <a:rPr lang="en-US" sz="3700">
                <a:solidFill>
                  <a:srgbClr val="13224B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Sending to the Principal- May reinforce avoidance behavior rather than addressing the root issue.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20021" y="7677674"/>
            <a:ext cx="8939279" cy="111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7"/>
              </a:lnSpc>
            </a:pPr>
            <a:r>
              <a:rPr lang="en-US" sz="3700">
                <a:solidFill>
                  <a:srgbClr val="13224B"/>
                </a:solidFill>
                <a:latin typeface="Myriad Condensed"/>
                <a:ea typeface="Myriad Condensed"/>
                <a:cs typeface="Myriad Condensed"/>
                <a:sym typeface="Myriad Condensed"/>
              </a:rPr>
              <a:t>Wake gently with kindness- Assess well-being calmly and without judgement.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</Words>
  <Application>Microsoft Office PowerPoint</Application>
  <PresentationFormat>Custom</PresentationFormat>
  <Paragraphs>89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Arial</vt:lpstr>
      <vt:lpstr>Myriad Condensed Bold Italics</vt:lpstr>
      <vt:lpstr>Myriad Condensed Bold</vt:lpstr>
      <vt:lpstr>Rockwell Bold</vt:lpstr>
      <vt:lpstr>Myriad Condensed</vt:lpstr>
      <vt:lpstr>Myriad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Handle with Care Presentation</dc:title>
  <dc:creator>Ambrosia Roberts</dc:creator>
  <cp:lastModifiedBy>Ambrosia Branson</cp:lastModifiedBy>
  <cp:revision>2</cp:revision>
  <dcterms:created xsi:type="dcterms:W3CDTF">2006-08-16T00:00:00Z</dcterms:created>
  <dcterms:modified xsi:type="dcterms:W3CDTF">2025-02-19T01:57:48Z</dcterms:modified>
  <dc:identifier>DAGeLj8yfrI</dc:identifier>
</cp:coreProperties>
</file>